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 id="2147483666" r:id="rId2"/>
  </p:sldMasterIdLst>
  <p:notesMasterIdLst>
    <p:notesMasterId r:id="rId31"/>
  </p:notesMasterIdLst>
  <p:handoutMasterIdLst>
    <p:handoutMasterId r:id="rId32"/>
  </p:handoutMasterIdLst>
  <p:sldIdLst>
    <p:sldId id="256" r:id="rId3"/>
    <p:sldId id="316" r:id="rId4"/>
    <p:sldId id="257" r:id="rId5"/>
    <p:sldId id="258" r:id="rId6"/>
    <p:sldId id="259" r:id="rId7"/>
    <p:sldId id="260" r:id="rId8"/>
    <p:sldId id="262" r:id="rId9"/>
    <p:sldId id="264" r:id="rId10"/>
    <p:sldId id="265" r:id="rId11"/>
    <p:sldId id="266" r:id="rId12"/>
    <p:sldId id="303" r:id="rId13"/>
    <p:sldId id="268" r:id="rId14"/>
    <p:sldId id="269" r:id="rId15"/>
    <p:sldId id="271" r:id="rId16"/>
    <p:sldId id="272" r:id="rId17"/>
    <p:sldId id="305" r:id="rId18"/>
    <p:sldId id="273" r:id="rId19"/>
    <p:sldId id="274" r:id="rId20"/>
    <p:sldId id="306" r:id="rId21"/>
    <p:sldId id="275" r:id="rId22"/>
    <p:sldId id="277" r:id="rId23"/>
    <p:sldId id="311" r:id="rId24"/>
    <p:sldId id="308" r:id="rId25"/>
    <p:sldId id="314" r:id="rId26"/>
    <p:sldId id="315" r:id="rId27"/>
    <p:sldId id="313" r:id="rId28"/>
    <p:sldId id="310" r:id="rId29"/>
    <p:sldId id="309" r:id="rId30"/>
  </p:sldIdLst>
  <p:sldSz cx="9144000" cy="5143500" type="screen16x9"/>
  <p:notesSz cx="7010400" cy="9296400"/>
  <p:embeddedFontLst>
    <p:embeddedFont>
      <p:font typeface="MS PGothic" panose="020B0604020202020204" charset="-128"/>
      <p:regular r:id="rId33"/>
    </p:embeddedFont>
    <p:embeddedFont>
      <p:font typeface="Shadows Into Light" panose="020B0604020202020204" charset="0"/>
      <p:regular r:id="rId34"/>
    </p:embeddedFont>
    <p:embeddedFont>
      <p:font typeface="Calibri" panose="020F0502020204030204" pitchFamily="34" charset="0"/>
      <p:regular r:id="rId35"/>
      <p:bold r:id="rId36"/>
      <p:italic r:id="rId37"/>
      <p:boldItalic r:id="rId38"/>
    </p:embeddedFont>
    <p:embeddedFont>
      <p:font typeface="Arial Narrow" panose="020B0606020202030204" pitchFamily="34" charset="0"/>
      <p:regular r:id="rId39"/>
      <p:bold r:id="rId40"/>
      <p:italic r:id="rId41"/>
      <p:boldItalic r:id="rId42"/>
    </p:embeddedFont>
    <p:embeddedFont>
      <p:font typeface="Roboto" panose="020B0604020202020204" charset="0"/>
      <p:regular r:id="rId43"/>
      <p:bold r:id="rId44"/>
      <p:italic r:id="rId45"/>
      <p:boldItalic r:id="rId46"/>
    </p:embeddedFont>
    <p:embeddedFont>
      <p:font typeface="MV Boli" panose="02000500030200090000" pitchFamily="2" charset="0"/>
      <p:regular r:id="rId47"/>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1C59"/>
    <a:srgbClr val="5E90A7"/>
    <a:srgbClr val="5B8D41"/>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24" autoAdjust="0"/>
  </p:normalViewPr>
  <p:slideViewPr>
    <p:cSldViewPr>
      <p:cViewPr>
        <p:scale>
          <a:sx n="100" d="100"/>
          <a:sy n="100" d="100"/>
        </p:scale>
        <p:origin x="-1932" y="-66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thrasher.CSCFED\AppData\Local\Temp\notes327EC1\~067858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thrasher.CSCFED\AppData\Local\Temp\notes327EC1\~067858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600" dirty="0"/>
              <a:t>User Story Average</a:t>
            </a:r>
            <a:r>
              <a:rPr lang="en-US" sz="1600" baseline="0" dirty="0"/>
              <a:t> by Sprint </a:t>
            </a:r>
          </a:p>
          <a:p>
            <a:pPr>
              <a:defRPr/>
            </a:pPr>
            <a:r>
              <a:rPr lang="en-US" sz="1600" baseline="0" dirty="0"/>
              <a:t>(for all Releases)</a:t>
            </a:r>
            <a:r>
              <a:rPr lang="en-US" sz="1600" dirty="0"/>
              <a:t> </a:t>
            </a:r>
          </a:p>
        </c:rich>
      </c:tx>
      <c:overlay val="0"/>
    </c:title>
    <c:autoTitleDeleted val="0"/>
    <c:plotArea>
      <c:layout/>
      <c:lineChart>
        <c:grouping val="standard"/>
        <c:varyColors val="0"/>
        <c:ser>
          <c:idx val="0"/>
          <c:order val="0"/>
          <c:tx>
            <c:strRef>
              <c:f>'Velocity Plus'!$A$25</c:f>
              <c:strCache>
                <c:ptCount val="1"/>
                <c:pt idx="0">
                  <c:v>Average</c:v>
                </c:pt>
              </c:strCache>
            </c:strRef>
          </c:tx>
          <c:spPr>
            <a:ln w="38100">
              <a:solidFill>
                <a:srgbClr val="D60093"/>
              </a:solidFill>
            </a:ln>
          </c:spPr>
          <c:marker>
            <c:spPr>
              <a:solidFill>
                <a:srgbClr val="D60093"/>
              </a:solidFill>
              <a:ln>
                <a:solidFill>
                  <a:srgbClr val="D60093"/>
                </a:solidFill>
              </a:ln>
            </c:spPr>
          </c:marker>
          <c:dLbls>
            <c:dLbl>
              <c:idx val="0"/>
              <c:showLegendKey val="0"/>
              <c:showVal val="1"/>
              <c:showCatName val="0"/>
              <c:showSerName val="0"/>
              <c:showPercent val="0"/>
              <c:showBubbleSize val="0"/>
            </c:dLbl>
            <c:dLbl>
              <c:idx val="1"/>
              <c:showLegendKey val="0"/>
              <c:showVal val="1"/>
              <c:showCatName val="0"/>
              <c:showSerName val="0"/>
              <c:showPercent val="0"/>
              <c:showBubbleSize val="0"/>
            </c:dLbl>
            <c:dLbl>
              <c:idx val="2"/>
              <c:showLegendKey val="0"/>
              <c:showVal val="1"/>
              <c:showCatName val="0"/>
              <c:showSerName val="0"/>
              <c:showPercent val="0"/>
              <c:showBubbleSize val="0"/>
            </c:dLbl>
            <c:dLbl>
              <c:idx val="3"/>
              <c:showLegendKey val="0"/>
              <c:showVal val="1"/>
              <c:showCatName val="0"/>
              <c:showSerName val="0"/>
              <c:showPercent val="0"/>
              <c:showBubbleSize val="0"/>
            </c:dLbl>
            <c:dLbl>
              <c:idx val="4"/>
              <c:showLegendKey val="0"/>
              <c:showVal val="1"/>
              <c:showCatName val="0"/>
              <c:showSerName val="0"/>
              <c:showPercent val="0"/>
              <c:showBubbleSize val="0"/>
            </c:dLbl>
            <c:txPr>
              <a:bodyPr/>
              <a:lstStyle/>
              <a:p>
                <a:pPr>
                  <a:defRPr sz="1200"/>
                </a:pPr>
                <a:endParaRPr lang="en-US"/>
              </a:p>
            </c:txPr>
            <c:showLegendKey val="0"/>
            <c:showVal val="0"/>
            <c:showCatName val="0"/>
            <c:showSerName val="0"/>
            <c:showPercent val="0"/>
            <c:showBubbleSize val="0"/>
          </c:dLbls>
          <c:trendline>
            <c:trendlineType val="linear"/>
            <c:dispRSqr val="0"/>
            <c:dispEq val="0"/>
          </c:trendline>
          <c:cat>
            <c:strRef>
              <c:f>'Velocity Plus'!$B$15:$F$15</c:f>
              <c:strCache>
                <c:ptCount val="5"/>
                <c:pt idx="0">
                  <c:v>Sprint 1</c:v>
                </c:pt>
                <c:pt idx="1">
                  <c:v>Sprint 2</c:v>
                </c:pt>
                <c:pt idx="2">
                  <c:v>Sprint 3</c:v>
                </c:pt>
                <c:pt idx="3">
                  <c:v>Sprint 4</c:v>
                </c:pt>
                <c:pt idx="4">
                  <c:v>Sprint 5</c:v>
                </c:pt>
              </c:strCache>
            </c:strRef>
          </c:cat>
          <c:val>
            <c:numRef>
              <c:f>'Velocity Plus'!$B$25:$F$25</c:f>
              <c:numCache>
                <c:formatCode>0.0</c:formatCode>
                <c:ptCount val="5"/>
                <c:pt idx="0">
                  <c:v>22.375</c:v>
                </c:pt>
                <c:pt idx="1">
                  <c:v>25.5</c:v>
                </c:pt>
                <c:pt idx="2">
                  <c:v>27.25</c:v>
                </c:pt>
                <c:pt idx="3">
                  <c:v>29.166666666666668</c:v>
                </c:pt>
                <c:pt idx="4">
                  <c:v>35.5</c:v>
                </c:pt>
              </c:numCache>
            </c:numRef>
          </c:val>
          <c:smooth val="0"/>
        </c:ser>
        <c:dLbls>
          <c:showLegendKey val="0"/>
          <c:showVal val="0"/>
          <c:showCatName val="0"/>
          <c:showSerName val="0"/>
          <c:showPercent val="0"/>
          <c:showBubbleSize val="0"/>
        </c:dLbls>
        <c:marker val="1"/>
        <c:smooth val="0"/>
        <c:axId val="152644224"/>
        <c:axId val="152650112"/>
      </c:lineChart>
      <c:catAx>
        <c:axId val="152644224"/>
        <c:scaling>
          <c:orientation val="minMax"/>
        </c:scaling>
        <c:delete val="0"/>
        <c:axPos val="b"/>
        <c:majorTickMark val="out"/>
        <c:minorTickMark val="none"/>
        <c:tickLblPos val="nextTo"/>
        <c:crossAx val="152650112"/>
        <c:crosses val="autoZero"/>
        <c:auto val="1"/>
        <c:lblAlgn val="ctr"/>
        <c:lblOffset val="100"/>
        <c:noMultiLvlLbl val="0"/>
      </c:catAx>
      <c:valAx>
        <c:axId val="152650112"/>
        <c:scaling>
          <c:orientation val="minMax"/>
        </c:scaling>
        <c:delete val="0"/>
        <c:axPos val="l"/>
        <c:majorGridlines/>
        <c:numFmt formatCode="0.0" sourceLinked="1"/>
        <c:majorTickMark val="out"/>
        <c:minorTickMark val="none"/>
        <c:tickLblPos val="nextTo"/>
        <c:crossAx val="152644224"/>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Total </a:t>
            </a:r>
            <a:r>
              <a:rPr lang="en-US" dirty="0" smtClean="0"/>
              <a:t>Months</a:t>
            </a:r>
            <a:r>
              <a:rPr lang="en-US" baseline="0" dirty="0" smtClean="0"/>
              <a:t> to Implement Release</a:t>
            </a:r>
            <a:endParaRPr lang="en-US" dirty="0"/>
          </a:p>
        </c:rich>
      </c:tx>
      <c:overlay val="0"/>
    </c:title>
    <c:autoTitleDeleted val="0"/>
    <c:plotArea>
      <c:layout/>
      <c:lineChart>
        <c:grouping val="standard"/>
        <c:varyColors val="0"/>
        <c:ser>
          <c:idx val="0"/>
          <c:order val="0"/>
          <c:tx>
            <c:strRef>
              <c:f>Data!$E$2</c:f>
              <c:strCache>
                <c:ptCount val="1"/>
                <c:pt idx="0">
                  <c:v>Total Months (inc V&amp;V, Prod Deploy)</c:v>
                </c:pt>
              </c:strCache>
            </c:strRef>
          </c:tx>
          <c:spPr>
            <a:ln>
              <a:solidFill>
                <a:srgbClr val="00B0F0"/>
              </a:solidFill>
            </a:ln>
          </c:spPr>
          <c:marker>
            <c:spPr>
              <a:ln>
                <a:solidFill>
                  <a:srgbClr val="00B0F0"/>
                </a:solidFill>
              </a:ln>
            </c:spPr>
          </c:marker>
          <c:dLbls>
            <c:txPr>
              <a:bodyPr/>
              <a:lstStyle/>
              <a:p>
                <a:pPr>
                  <a:defRPr sz="1100"/>
                </a:pPr>
                <a:endParaRPr lang="en-US"/>
              </a:p>
            </c:txPr>
            <c:showLegendKey val="0"/>
            <c:showVal val="1"/>
            <c:showCatName val="0"/>
            <c:showSerName val="0"/>
            <c:showPercent val="0"/>
            <c:showBubbleSize val="0"/>
            <c:showLeaderLines val="0"/>
          </c:dLbls>
          <c:trendline>
            <c:trendlineType val="linear"/>
            <c:dispRSqr val="0"/>
            <c:dispEq val="0"/>
          </c:trendline>
          <c:cat>
            <c:strRef>
              <c:f>Data!$G$2</c:f>
              <c:strCache>
                <c:ptCount val="1"/>
                <c:pt idx="0">
                  <c:v>Actual</c:v>
                </c:pt>
              </c:strCache>
            </c:strRef>
          </c:cat>
          <c:val>
            <c:numRef>
              <c:f>Data!$E$3:$E$10</c:f>
              <c:numCache>
                <c:formatCode>General</c:formatCode>
                <c:ptCount val="8"/>
                <c:pt idx="0">
                  <c:v>7</c:v>
                </c:pt>
                <c:pt idx="1">
                  <c:v>5</c:v>
                </c:pt>
                <c:pt idx="2">
                  <c:v>5</c:v>
                </c:pt>
                <c:pt idx="3">
                  <c:v>4</c:v>
                </c:pt>
                <c:pt idx="4">
                  <c:v>5</c:v>
                </c:pt>
                <c:pt idx="5">
                  <c:v>6</c:v>
                </c:pt>
                <c:pt idx="6">
                  <c:v>4</c:v>
                </c:pt>
                <c:pt idx="7">
                  <c:v>4</c:v>
                </c:pt>
              </c:numCache>
            </c:numRef>
          </c:val>
          <c:smooth val="0"/>
        </c:ser>
        <c:dLbls>
          <c:showLegendKey val="0"/>
          <c:showVal val="0"/>
          <c:showCatName val="0"/>
          <c:showSerName val="0"/>
          <c:showPercent val="0"/>
          <c:showBubbleSize val="0"/>
        </c:dLbls>
        <c:marker val="1"/>
        <c:smooth val="0"/>
        <c:axId val="156119040"/>
        <c:axId val="156120576"/>
      </c:lineChart>
      <c:catAx>
        <c:axId val="156119040"/>
        <c:scaling>
          <c:orientation val="minMax"/>
        </c:scaling>
        <c:delete val="0"/>
        <c:axPos val="b"/>
        <c:majorTickMark val="out"/>
        <c:minorTickMark val="none"/>
        <c:tickLblPos val="nextTo"/>
        <c:crossAx val="156120576"/>
        <c:crosses val="autoZero"/>
        <c:auto val="1"/>
        <c:lblAlgn val="ctr"/>
        <c:lblOffset val="100"/>
        <c:noMultiLvlLbl val="0"/>
      </c:catAx>
      <c:valAx>
        <c:axId val="156120576"/>
        <c:scaling>
          <c:orientation val="minMax"/>
        </c:scaling>
        <c:delete val="0"/>
        <c:axPos val="l"/>
        <c:majorGridlines>
          <c:spPr>
            <a:ln w="6350"/>
          </c:spPr>
        </c:majorGridlines>
        <c:numFmt formatCode="General" sourceLinked="1"/>
        <c:majorTickMark val="out"/>
        <c:minorTickMark val="none"/>
        <c:tickLblPos val="nextTo"/>
        <c:crossAx val="156119040"/>
        <c:crosses val="autoZero"/>
        <c:crossBetween val="between"/>
      </c:valAx>
    </c:plotArea>
    <c:legend>
      <c:legendPos val="r"/>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10A9D2A-764C-465A-B523-8E4FC7CB839B}" type="datetimeFigureOut">
              <a:rPr lang="en-US" smtClean="0"/>
              <a:t>10/21/2015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FF729A7A-3D9B-4FF6-B863-A0E729A96CAD}" type="slidenum">
              <a:rPr lang="en-US" smtClean="0"/>
              <a:t>‹#›</a:t>
            </a:fld>
            <a:endParaRPr lang="en-US"/>
          </a:p>
        </p:txBody>
      </p:sp>
    </p:spTree>
    <p:extLst>
      <p:ext uri="{BB962C8B-B14F-4D97-AF65-F5344CB8AC3E}">
        <p14:creationId xmlns:p14="http://schemas.microsoft.com/office/powerpoint/2010/main" val="82515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37084197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 name="Shape 34"/>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US" dirty="0" smtClean="0"/>
              <a:t>Step Two, now that you want to change</a:t>
            </a:r>
          </a:p>
          <a:p>
            <a:r>
              <a:rPr lang="en-US" dirty="0" smtClean="0"/>
              <a:t>Know WHAT to change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dirty="0"/>
              <a:t>Visualizations are powerful (This is true, this is also true)</a:t>
            </a:r>
          </a:p>
          <a:p>
            <a:r>
              <a:rPr lang="en" dirty="0"/>
              <a:t>Measurements work too. Especially when you show how someone is doing against their peers</a:t>
            </a:r>
          </a:p>
          <a:p>
            <a:r>
              <a:rPr lang="en" dirty="0"/>
              <a:t>Measurements tell stories - if you change and you can’t show it being better, others will try to discredit you</a:t>
            </a:r>
          </a:p>
          <a:p>
            <a:r>
              <a:rPr lang="en" dirty="0"/>
              <a:t>have better numbers than them!!</a:t>
            </a:r>
          </a:p>
          <a:p>
            <a:endParaRPr dirty="0"/>
          </a:p>
          <a:p>
            <a:r>
              <a:rPr lang="en" dirty="0"/>
              <a:t>And this is extra important because DevOps transformations can be crazy dramatic and people will not beleive you. </a:t>
            </a:r>
          </a:p>
          <a:p>
            <a:endParaRPr lang="en" dirty="0" smtClean="0"/>
          </a:p>
          <a:p>
            <a:r>
              <a:rPr lang="en" dirty="0" smtClean="0"/>
              <a:t>I </a:t>
            </a:r>
            <a:r>
              <a:rPr lang="en" dirty="0"/>
              <a:t>have numbers to prove… that we went from 14 montrhs from the start of a working on a feature to deploying the feature to production, down to around 6.5 days average from when a team starts feature to when its ready for production. </a:t>
            </a:r>
          </a:p>
          <a:p>
            <a:r>
              <a:rPr lang="en" dirty="0"/>
              <a:t>We went from 12 hours to deploy to staging to 12 minutes</a:t>
            </a:r>
          </a:p>
          <a:p>
            <a:r>
              <a:rPr lang="en" dirty="0"/>
              <a:t>We went from 40 hours to manual test an application to 2 minutes 40 seconds. And we do it 65 times a day on average.</a:t>
            </a:r>
          </a:p>
          <a:p>
            <a:r>
              <a:rPr lang="en" dirty="0"/>
              <a:t>One of my teams calculated that automation did 6 FTEs worth of work in 2014. This is a 16 person team. So, that’s a 40% savings in resources.</a:t>
            </a:r>
          </a:p>
          <a:p>
            <a:endParaRPr dirty="0"/>
          </a:p>
          <a:p>
            <a:r>
              <a:rPr lang="en" dirty="0"/>
              <a:t>I mean, insanity numbers. </a:t>
            </a:r>
          </a:p>
          <a:p>
            <a:r>
              <a:rPr lang="en" dirty="0"/>
              <a:t>And people will not believe </a:t>
            </a:r>
            <a:r>
              <a:rPr lang="en" dirty="0" smtClean="0"/>
              <a:t>you</a:t>
            </a:r>
          </a:p>
          <a:p>
            <a:endParaRPr lang="en" dirty="0"/>
          </a:p>
          <a:p>
            <a:r>
              <a:rPr lang="en" dirty="0"/>
              <a:t>So, have the data. Have the before data too - not just the after, otherwise they just think you must write hello world code and this doesn’t apply to them. </a:t>
            </a:r>
          </a:p>
          <a:p>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2" name="Shape 122"/>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a:t>Plus the benefit of a kick ass visual is that, it makes it really obvious to everyone in the room where the problem is.</a:t>
            </a:r>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5" name="Shape 135"/>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US" dirty="0" smtClean="0"/>
              <a:t>And sometimes</a:t>
            </a:r>
            <a:r>
              <a:rPr lang="en-US" baseline="0" dirty="0" smtClean="0"/>
              <a:t> just the numbers tell a story. Ideally you want both pictures and numbers – but apply both tools based on the audience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dirty="0"/>
              <a:t>I think the other power of visualization is that in abstract things, there isn’t always true and not true, there is truth, and then different perspectives on truth. </a:t>
            </a:r>
          </a:p>
          <a:p>
            <a:r>
              <a:rPr lang="en" dirty="0"/>
              <a:t>The more you make the abstract visual through things like charts, numbers, visualization maps, kanban boards - the more you help get to truth  - and not just perspective of </a:t>
            </a:r>
            <a:r>
              <a:rPr lang="en" dirty="0" smtClean="0"/>
              <a:t>truth</a:t>
            </a:r>
          </a:p>
          <a:p>
            <a:endParaRPr lang="en" dirty="0" smtClean="0"/>
          </a:p>
          <a:p>
            <a:r>
              <a:rPr lang="en" dirty="0" smtClean="0"/>
              <a:t>And this is the part you are not going to get from John Kottter</a:t>
            </a:r>
            <a:r>
              <a:rPr lang="en" baseline="0" dirty="0" smtClean="0"/>
              <a:t> – the essence of a DevOps transfomration is this – creating that “vision for change’ neemds to be “creating shared vision” and creating systems thinking. Words are not enough.</a:t>
            </a:r>
          </a:p>
          <a:p>
            <a:endParaRPr lang="en" baseline="0" dirty="0" smtClean="0"/>
          </a:p>
          <a:p>
            <a:endParaRPr lang="e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dirty="0"/>
              <a:t>A practice I have seen in the federal government is creating a contract that incentivizes or requires the contractor to meet or exceed a certain velocity as part of a SLA for payment. On one hand, sounds like a good idea.</a:t>
            </a:r>
          </a:p>
          <a:p>
            <a:endParaRPr dirty="0"/>
          </a:p>
          <a:p>
            <a:r>
              <a:rPr lang="en" dirty="0"/>
              <a:t>On the downside, what I see happen is they are incentivized to go fast at all costs, even if what they build is fragile and unsustainable….</a:t>
            </a:r>
          </a:p>
          <a:p>
            <a:r>
              <a:rPr lang="en" dirty="0"/>
              <a:t>and the incentive to innovate is low - because you are contractually not allowed to experience the J-Curve that comes with </a:t>
            </a:r>
            <a:r>
              <a:rPr lang="en" dirty="0" smtClean="0"/>
              <a:t>innovation</a:t>
            </a:r>
          </a:p>
          <a:p>
            <a:endParaRPr lang="en" dirty="0" smtClean="0"/>
          </a:p>
          <a:p>
            <a:r>
              <a:rPr lang="en" dirty="0" smtClean="0"/>
              <a:t>On</a:t>
            </a:r>
            <a:r>
              <a:rPr lang="en" baseline="0" dirty="0" smtClean="0"/>
              <a:t> the left there is a picture of a very famous theoury – you may have heard – the Virginia Satir Curve</a:t>
            </a:r>
          </a:p>
          <a:p>
            <a:endParaRPr lang="en" baseline="0" dirty="0" smtClean="0"/>
          </a:p>
          <a:p>
            <a:r>
              <a:rPr lang="en" baseline="0" dirty="0" smtClean="0"/>
              <a:t>On the right is an actual chart of the velocity of one of our Devops Pilot teams velocity while taking on the new practices. </a:t>
            </a:r>
          </a:p>
          <a:p>
            <a:r>
              <a:rPr lang="en" baseline="0" dirty="0" smtClean="0"/>
              <a:t>Real change always starts with first, sucking a little.</a:t>
            </a:r>
          </a:p>
          <a:p>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And, when you plan to spend your time on making the change happen</a:t>
            </a:r>
          </a:p>
          <a:p>
            <a:r>
              <a:rPr lang="en-US" dirty="0" smtClean="0"/>
              <a:t>Be real about where you will spend your time.</a:t>
            </a:r>
          </a:p>
          <a:p>
            <a:r>
              <a:rPr lang="en-US" dirty="0" smtClean="0"/>
              <a:t>Same team I just</a:t>
            </a:r>
            <a:r>
              <a:rPr lang="en-US" baseline="0" dirty="0" smtClean="0"/>
              <a:t> showed you – we implemented the automation in under 20 hours of time, total effort.  </a:t>
            </a:r>
          </a:p>
          <a:p>
            <a:r>
              <a:rPr lang="en-US" baseline="0" dirty="0" smtClean="0"/>
              <a:t>Getting mother-may-I permission to use the automation, getting partner organizations on board</a:t>
            </a:r>
          </a:p>
          <a:p>
            <a:r>
              <a:rPr lang="en-US" baseline="0" dirty="0" smtClean="0"/>
              <a:t>Opening the change request for the firewall</a:t>
            </a:r>
          </a:p>
          <a:p>
            <a:r>
              <a:rPr lang="en-US" baseline="0" dirty="0" smtClean="0"/>
              <a:t>Getting the process and QA group to approve replacing a prior process</a:t>
            </a:r>
          </a:p>
          <a:p>
            <a:r>
              <a:rPr lang="en-US" baseline="0" dirty="0" smtClean="0"/>
              <a:t>Getting the program manager to agree to push this </a:t>
            </a:r>
          </a:p>
          <a:p>
            <a:r>
              <a:rPr lang="en-US" baseline="0" dirty="0" smtClean="0"/>
              <a:t>Getting the Operations team’s boss permission to let his team run the automation scripts…</a:t>
            </a:r>
          </a:p>
          <a:p>
            <a:endParaRPr lang="en-US" baseline="0" dirty="0" smtClean="0"/>
          </a:p>
          <a:p>
            <a:r>
              <a:rPr lang="en-US" baseline="0" dirty="0" smtClean="0"/>
              <a:t>That took on or about 4 months of effort, a good 20% of my lead’s time just chasing that silliness down.</a:t>
            </a:r>
          </a:p>
          <a:p>
            <a:endParaRPr lang="en-US" baseline="0" dirty="0" smtClean="0"/>
          </a:p>
          <a:p>
            <a:r>
              <a:rPr lang="en-US" baseline="0" dirty="0" smtClean="0"/>
              <a:t>Its about tools, but its not only about tools. </a:t>
            </a:r>
          </a:p>
        </p:txBody>
      </p:sp>
    </p:spTree>
    <p:extLst>
      <p:ext uri="{BB962C8B-B14F-4D97-AF65-F5344CB8AC3E}">
        <p14:creationId xmlns:p14="http://schemas.microsoft.com/office/powerpoint/2010/main" val="3691122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 name="Shape 161"/>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a:t>Sometime you have to take things into your own hands</a:t>
            </a:r>
          </a:p>
          <a:p>
            <a:endParaRPr dirty="0"/>
          </a:p>
          <a:p>
            <a:r>
              <a:rPr lang="en"/>
              <a:t>I think if you want to change, you have to be deliberate about it. Borrowing a page from Succeeding with Agile, by Mike Cohn, there is this great formula for </a:t>
            </a:r>
          </a:p>
          <a:p>
            <a:r>
              <a:rPr lang="en"/>
              <a:t>using agile to manage an agile transformation</a:t>
            </a:r>
          </a:p>
          <a:p>
            <a:r>
              <a:rPr lang="en"/>
              <a:t>but basically, its the idea of a prioritized change backlog</a:t>
            </a:r>
          </a:p>
          <a:p>
            <a:endParaRPr dirty="0"/>
          </a:p>
          <a:p>
            <a:r>
              <a:rPr lang="en"/>
              <a:t>So on my program now we have one of these</a:t>
            </a:r>
          </a:p>
          <a:p>
            <a:r>
              <a:rPr lang="en"/>
              <a:t>its outside my office. We meet daily to talk about it</a:t>
            </a:r>
          </a:p>
          <a:p>
            <a:r>
              <a:rPr lang="en"/>
              <a:t>We meet every two weeks with the larger program to talk about priorities and get inputs</a:t>
            </a:r>
          </a:p>
          <a:p>
            <a:r>
              <a:rPr lang="en"/>
              <a:t>and for everything on the left, we have an Improvement Kata - which is a quick chart with our goal, our current and to be state, and the measurements around that</a:t>
            </a:r>
          </a:p>
          <a:p>
            <a:r>
              <a:rPr lang="en"/>
              <a:t>then we have a swimlane of all the little things we are working on to improve that thing. </a:t>
            </a:r>
          </a:p>
          <a:p>
            <a:r>
              <a:rPr lang="en"/>
              <a:t>And it forces us to prioritize and get improvements done before moving to the next area.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 name="Shape 40"/>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a:t>Can’t really use Fear - but that is ok, because fear is not a good way to change anyway</a:t>
            </a:r>
          </a:p>
          <a:p>
            <a:endParaRPr dirty="0"/>
          </a:p>
          <a:p>
            <a:endParaRPr dirty="0"/>
          </a:p>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a:t>So this is my second go round on the improvement backlog and the first time I failed -</a:t>
            </a:r>
          </a:p>
          <a:p>
            <a:r>
              <a:rPr lang="en"/>
              <a:t>I learned a very valuable lesson.</a:t>
            </a:r>
          </a:p>
          <a:p>
            <a:endParaRPr dirty="0"/>
          </a:p>
          <a:p>
            <a:endParaRPr dirty="0"/>
          </a:p>
          <a:p>
            <a:r>
              <a:rPr lang="en"/>
              <a:t>Remember - those in power want to destroy you and your success. The people who will help you transform are not determined by job title, pay or rank. Don’t feel forced to invite known enemies to the table for your improvement board.</a:t>
            </a:r>
          </a:p>
          <a:p>
            <a:endParaRPr dirty="0"/>
          </a:p>
          <a:p>
            <a:r>
              <a:rPr lang="en"/>
              <a:t>Brief those people as needed, or weekly or monthly or whatever makes sense. </a:t>
            </a:r>
          </a:p>
          <a:p>
            <a:endParaRPr dirty="0"/>
          </a:p>
          <a:p>
            <a:r>
              <a:rPr lang="en"/>
              <a:t>Get it done with your rebel alliance. </a:t>
            </a:r>
          </a:p>
          <a:p>
            <a:r>
              <a:rPr lang="en"/>
              <a:t>They are the smart people who will get it done and apply jedi mind tricks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And when you finish</a:t>
            </a:r>
            <a:r>
              <a:rPr lang="en-US" baseline="0" dirty="0" smtClean="0"/>
              <a:t> all this  - awesome stiff happens! Yippee!!</a:t>
            </a:r>
          </a:p>
          <a:p>
            <a:r>
              <a:rPr lang="en-US" baseline="0" dirty="0" smtClean="0"/>
              <a:t>This was what one of my teams did with their automation.</a:t>
            </a:r>
          </a:p>
          <a:p>
            <a:endParaRPr lang="en-US" dirty="0"/>
          </a:p>
        </p:txBody>
      </p:sp>
    </p:spTree>
    <p:extLst>
      <p:ext uri="{BB962C8B-B14F-4D97-AF65-F5344CB8AC3E}">
        <p14:creationId xmlns:p14="http://schemas.microsoft.com/office/powerpoint/2010/main" val="1399396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7" name="Shape 187"/>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40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a:t>So. this is the change bible. Dr Kotter studied companies in the 70s and 80s and learned that 70% of change initiatives  fail. So he created this 8-step change guide, which you may have heard of before…</a:t>
            </a:r>
          </a:p>
          <a:p>
            <a:r>
              <a:rPr lang="en"/>
              <a:t>Look to your left, look to your right. Ok.</a:t>
            </a:r>
          </a:p>
          <a:p>
            <a:r>
              <a:rPr lang="en"/>
              <a:t>Statistically, two of you are going to fail and only one of you will succeed. I will let you all work out who is who at the break.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a:t>So with apologies to Dr. Kotter, </a:t>
            </a:r>
          </a:p>
          <a:p>
            <a:endParaRPr dirty="0"/>
          </a:p>
          <a:p>
            <a:r>
              <a:rPr lang="en"/>
              <a:t>8 is too many</a:t>
            </a:r>
          </a:p>
          <a:p>
            <a:r>
              <a:rPr lang="en"/>
              <a:t>Especially for executives.  </a:t>
            </a:r>
          </a:p>
          <a:p>
            <a:r>
              <a:rPr lang="en"/>
              <a:t>So here is my simplified three things to succeed at change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US" dirty="0" smtClean="0"/>
              <a:t>Have a crisis is easy - Right, Rahm Emanual never waste a crisis! You don’t always get the crisis you want.</a:t>
            </a:r>
          </a:p>
          <a:p>
            <a:endParaRPr lang="en-US" dirty="0" smtClean="0"/>
          </a:p>
          <a:p>
            <a:r>
              <a:rPr lang="en-US" dirty="0" smtClean="0"/>
              <a:t>What was apparently left out of the Harvard Business Review guide is that sometimes, you can just “let the crisis happen”.</a:t>
            </a:r>
          </a:p>
          <a:p>
            <a:pPr>
              <a:buClr>
                <a:schemeClr val="dk1"/>
              </a:buClr>
            </a:pPr>
            <a:endParaRPr lang="en-US" dirty="0" smtClean="0">
              <a:solidFill>
                <a:schemeClr val="dk1"/>
              </a:solidFill>
            </a:endParaRPr>
          </a:p>
          <a:p>
            <a:pPr>
              <a:buClr>
                <a:schemeClr val="dk1"/>
              </a:buClr>
            </a:pPr>
            <a:endParaRPr lang="en-US" dirty="0" smtClean="0">
              <a:solidFill>
                <a:schemeClr val="dk1"/>
              </a:solidFill>
            </a:endParaRP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 name="Shape 90"/>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US" dirty="0" smtClean="0"/>
              <a:t>You don’t always get the crisis you want</a:t>
            </a:r>
            <a:r>
              <a:rPr lang="en-US" baseline="0" dirty="0" smtClean="0"/>
              <a:t> however. So you can sometimes make one!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dirty="0" smtClean="0"/>
              <a:t>It</a:t>
            </a:r>
            <a:r>
              <a:rPr lang="en" baseline="0" dirty="0" smtClean="0"/>
              <a:t> turns out that it is easier to make crisis than you think!!!</a:t>
            </a:r>
          </a:p>
          <a:p>
            <a:r>
              <a:rPr lang="en" dirty="0" smtClean="0"/>
              <a:t>Sometimes you just have to to </a:t>
            </a:r>
            <a:r>
              <a:rPr lang="en" dirty="0"/>
              <a:t>turn up the heat to make an organization aware it has to change. </a:t>
            </a:r>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r>
              <a:rPr lang="en" dirty="0">
                <a:solidFill>
                  <a:schemeClr val="dk1"/>
                </a:solidFill>
              </a:rPr>
              <a:t>Sometimes you need to stop saving something and let it fall on the floor. </a:t>
            </a:r>
          </a:p>
          <a:p>
            <a:pPr>
              <a:buClr>
                <a:schemeClr val="dk1"/>
              </a:buClr>
            </a:pPr>
            <a:endParaRPr dirty="0">
              <a:solidFill>
                <a:schemeClr val="dk1"/>
              </a:solidFill>
            </a:endParaRPr>
          </a:p>
          <a:p>
            <a:pPr>
              <a:buClr>
                <a:schemeClr val="dk1"/>
              </a:buClr>
              <a:buSzPct val="100000"/>
            </a:pPr>
            <a:r>
              <a:rPr lang="en-US" dirty="0" smtClean="0">
                <a:solidFill>
                  <a:schemeClr val="dk1"/>
                </a:solidFill>
              </a:rPr>
              <a:t>Story:</a:t>
            </a:r>
            <a:r>
              <a:rPr lang="en-US" baseline="0" dirty="0" smtClean="0">
                <a:solidFill>
                  <a:schemeClr val="dk1"/>
                </a:solidFill>
              </a:rPr>
              <a:t> Spot the Station</a:t>
            </a:r>
            <a:endParaRPr lang="en" dirty="0">
              <a:solidFill>
                <a:schemeClr val="dk1"/>
              </a:solidFill>
            </a:endParaRPr>
          </a:p>
          <a:p>
            <a:endParaRPr dirty="0">
              <a:solidFill>
                <a:schemeClr val="dk1"/>
              </a:solidFill>
            </a:endParaRPr>
          </a:p>
          <a:p>
            <a:r>
              <a:rPr lang="en" dirty="0">
                <a:solidFill>
                  <a:schemeClr val="dk1"/>
                </a:solidFill>
              </a:rPr>
              <a:t>Now…. onto step two…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file://localhost/Volumes/Studio/Client_Work/CSC/CSC%20logos/csc_strapline_043009/Logo%20Strapline/RGB/logostrap_rgb_pos_50%25.jpg" TargetMode="External"/><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p:nvPr userDrawn="1"/>
        </p:nvSpPr>
        <p:spPr bwMode="auto">
          <a:xfrm>
            <a:off x="3847939" y="2571752"/>
            <a:ext cx="4945224" cy="2211355"/>
          </a:xfrm>
          <a:custGeom>
            <a:avLst/>
            <a:gdLst>
              <a:gd name="connsiteX0" fmla="*/ 9330 w 4945224"/>
              <a:gd name="connsiteY0" fmla="*/ 0 h 2948473"/>
              <a:gd name="connsiteX1" fmla="*/ 4935894 w 4945224"/>
              <a:gd name="connsiteY1" fmla="*/ 9330 h 2948473"/>
              <a:gd name="connsiteX2" fmla="*/ 4945224 w 4945224"/>
              <a:gd name="connsiteY2" fmla="*/ 2939143 h 2948473"/>
              <a:gd name="connsiteX3" fmla="*/ 3806889 w 4945224"/>
              <a:gd name="connsiteY3" fmla="*/ 2948473 h 2948473"/>
              <a:gd name="connsiteX4" fmla="*/ 0 w 4945224"/>
              <a:gd name="connsiteY4" fmla="*/ 1390261 h 2948473"/>
              <a:gd name="connsiteX5" fmla="*/ 9330 w 4945224"/>
              <a:gd name="connsiteY5" fmla="*/ 0 h 2948473"/>
              <a:gd name="connsiteX0" fmla="*/ 9330 w 4945224"/>
              <a:gd name="connsiteY0" fmla="*/ 0 h 2948473"/>
              <a:gd name="connsiteX1" fmla="*/ 4935894 w 4945224"/>
              <a:gd name="connsiteY1" fmla="*/ 9330 h 2948473"/>
              <a:gd name="connsiteX2" fmla="*/ 4945224 w 4945224"/>
              <a:gd name="connsiteY2" fmla="*/ 2948473 h 2948473"/>
              <a:gd name="connsiteX3" fmla="*/ 3806889 w 4945224"/>
              <a:gd name="connsiteY3" fmla="*/ 2948473 h 2948473"/>
              <a:gd name="connsiteX4" fmla="*/ 0 w 4945224"/>
              <a:gd name="connsiteY4" fmla="*/ 1390261 h 2948473"/>
              <a:gd name="connsiteX5" fmla="*/ 9330 w 4945224"/>
              <a:gd name="connsiteY5" fmla="*/ 0 h 294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5224" h="2948473">
                <a:moveTo>
                  <a:pt x="9330" y="0"/>
                </a:moveTo>
                <a:lnTo>
                  <a:pt x="4935894" y="9330"/>
                </a:lnTo>
                <a:lnTo>
                  <a:pt x="4945224" y="2948473"/>
                </a:lnTo>
                <a:lnTo>
                  <a:pt x="3806889" y="2948473"/>
                </a:lnTo>
                <a:lnTo>
                  <a:pt x="0" y="1390261"/>
                </a:lnTo>
                <a:lnTo>
                  <a:pt x="9330" y="0"/>
                </a:lnTo>
                <a:close/>
              </a:path>
            </a:pathLst>
          </a:custGeom>
          <a:solidFill>
            <a:srgbClr val="EE252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2878539" name="Rectangle 75"/>
          <p:cNvSpPr>
            <a:spLocks noGrp="1" noChangeArrowheads="1"/>
          </p:cNvSpPr>
          <p:nvPr>
            <p:ph type="ctrTitle"/>
          </p:nvPr>
        </p:nvSpPr>
        <p:spPr>
          <a:xfrm>
            <a:off x="4013159" y="2773306"/>
            <a:ext cx="4579420" cy="542504"/>
          </a:xfrm>
        </p:spPr>
        <p:txBody>
          <a:bodyPr anchor="t"/>
          <a:lstStyle>
            <a:lvl1pPr algn="r">
              <a:defRPr sz="2400">
                <a:solidFill>
                  <a:schemeClr val="tx1"/>
                </a:solidFill>
              </a:defRPr>
            </a:lvl1pPr>
          </a:lstStyle>
          <a:p>
            <a:r>
              <a:rPr lang="en-US" smtClean="0"/>
              <a:t>Click to edit Master title style</a:t>
            </a:r>
            <a:endParaRPr lang="en-US" dirty="0"/>
          </a:p>
        </p:txBody>
      </p:sp>
      <p:sp>
        <p:nvSpPr>
          <p:cNvPr id="2878540" name="Rectangle 76"/>
          <p:cNvSpPr>
            <a:spLocks noGrp="1" noChangeArrowheads="1"/>
          </p:cNvSpPr>
          <p:nvPr>
            <p:ph type="subTitle" idx="1"/>
          </p:nvPr>
        </p:nvSpPr>
        <p:spPr>
          <a:xfrm>
            <a:off x="5233075" y="3446850"/>
            <a:ext cx="3368381" cy="193899"/>
          </a:xfrm>
        </p:spPr>
        <p:txBody>
          <a:bodyPr/>
          <a:lstStyle>
            <a:lvl1pPr marL="0" indent="0" algn="r">
              <a:buFontTx/>
              <a:buNone/>
              <a:defRPr sz="1400">
                <a:solidFill>
                  <a:schemeClr val="tx1"/>
                </a:solidFill>
              </a:defRPr>
            </a:lvl1pPr>
          </a:lstStyle>
          <a:p>
            <a:r>
              <a:rPr lang="en-US" smtClean="0"/>
              <a:t>Click to edit Master subtitle style</a:t>
            </a:r>
            <a:endParaRPr lang="en-US" dirty="0"/>
          </a:p>
        </p:txBody>
      </p:sp>
      <p:grpSp>
        <p:nvGrpSpPr>
          <p:cNvPr id="10" name="Group 7"/>
          <p:cNvGrpSpPr>
            <a:grpSpLocks/>
          </p:cNvGrpSpPr>
          <p:nvPr userDrawn="1"/>
        </p:nvGrpSpPr>
        <p:grpSpPr bwMode="auto">
          <a:xfrm>
            <a:off x="352425" y="245271"/>
            <a:ext cx="850900" cy="408385"/>
            <a:chOff x="0" y="0"/>
            <a:chExt cx="616" cy="343"/>
          </a:xfrm>
        </p:grpSpPr>
        <p:sp>
          <p:nvSpPr>
            <p:cNvPr id="11" name="Freeform 3"/>
            <p:cNvSpPr>
              <a:spLocks/>
            </p:cNvSpPr>
            <p:nvPr/>
          </p:nvSpPr>
          <p:spPr bwMode="auto">
            <a:xfrm>
              <a:off x="0" y="0"/>
              <a:ext cx="616" cy="343"/>
            </a:xfrm>
            <a:custGeom>
              <a:avLst/>
              <a:gdLst>
                <a:gd name="T0" fmla="*/ 523 w 21600"/>
                <a:gd name="T1" fmla="*/ 343 h 21600"/>
                <a:gd name="T2" fmla="*/ 616 w 21600"/>
                <a:gd name="T3" fmla="*/ 252 h 21600"/>
                <a:gd name="T4" fmla="*/ 616 w 21600"/>
                <a:gd name="T5" fmla="*/ 0 h 21600"/>
                <a:gd name="T6" fmla="*/ 93 w 21600"/>
                <a:gd name="T7" fmla="*/ 0 h 21600"/>
                <a:gd name="T8" fmla="*/ 0 w 21600"/>
                <a:gd name="T9" fmla="*/ 92 h 21600"/>
                <a:gd name="T10" fmla="*/ 0 w 21600"/>
                <a:gd name="T11" fmla="*/ 343 h 21600"/>
                <a:gd name="T12" fmla="*/ 523 w 21600"/>
                <a:gd name="T13" fmla="*/ 343 h 21600"/>
                <a:gd name="T14" fmla="*/ 523 w 21600"/>
                <a:gd name="T15" fmla="*/ 343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8330" y="21600"/>
                  </a:moveTo>
                  <a:lnTo>
                    <a:pt x="21600" y="15845"/>
                  </a:lnTo>
                  <a:lnTo>
                    <a:pt x="21600" y="0"/>
                  </a:lnTo>
                  <a:lnTo>
                    <a:pt x="3270" y="0"/>
                  </a:lnTo>
                  <a:lnTo>
                    <a:pt x="0" y="5823"/>
                  </a:lnTo>
                  <a:lnTo>
                    <a:pt x="0" y="21600"/>
                  </a:lnTo>
                  <a:lnTo>
                    <a:pt x="18330" y="21600"/>
                  </a:lnTo>
                  <a:close/>
                  <a:moveTo>
                    <a:pt x="18330" y="21600"/>
                  </a:moveTo>
                </a:path>
              </a:pathLst>
            </a:custGeom>
            <a:solidFill>
              <a:srgbClr val="EE2525"/>
            </a:solidFill>
            <a:ln w="9525" cap="flat">
              <a:noFill/>
              <a:round/>
              <a:headEnd type="none" w="med" len="med"/>
              <a:tailEnd type="none" w="med" len="med"/>
            </a:ln>
          </p:spPr>
          <p:txBody>
            <a:bodyPr lIns="0" tIns="0" rIns="0" bIns="0"/>
            <a:lstStyle/>
            <a:p>
              <a:endParaRPr lang="en-US" dirty="0"/>
            </a:p>
          </p:txBody>
        </p:sp>
        <p:sp>
          <p:nvSpPr>
            <p:cNvPr id="13" name="Freeform 4"/>
            <p:cNvSpPr>
              <a:spLocks/>
            </p:cNvSpPr>
            <p:nvPr/>
          </p:nvSpPr>
          <p:spPr bwMode="auto">
            <a:xfrm>
              <a:off x="75" y="90"/>
              <a:ext cx="150" cy="166"/>
            </a:xfrm>
            <a:custGeom>
              <a:avLst/>
              <a:gdLst>
                <a:gd name="T0" fmla="*/ 124 w 21600"/>
                <a:gd name="T1" fmla="*/ 110 h 21600"/>
                <a:gd name="T2" fmla="*/ 123 w 21600"/>
                <a:gd name="T3" fmla="*/ 111 h 21600"/>
                <a:gd name="T4" fmla="*/ 83 w 21600"/>
                <a:gd name="T5" fmla="*/ 129 h 21600"/>
                <a:gd name="T6" fmla="*/ 55 w 21600"/>
                <a:gd name="T7" fmla="*/ 119 h 21600"/>
                <a:gd name="T8" fmla="*/ 41 w 21600"/>
                <a:gd name="T9" fmla="*/ 83 h 21600"/>
                <a:gd name="T10" fmla="*/ 41 w 21600"/>
                <a:gd name="T11" fmla="*/ 82 h 21600"/>
                <a:gd name="T12" fmla="*/ 83 w 21600"/>
                <a:gd name="T13" fmla="*/ 36 h 21600"/>
                <a:gd name="T14" fmla="*/ 122 w 21600"/>
                <a:gd name="T15" fmla="*/ 52 h 21600"/>
                <a:gd name="T16" fmla="*/ 149 w 21600"/>
                <a:gd name="T17" fmla="*/ 26 h 21600"/>
                <a:gd name="T18" fmla="*/ 147 w 21600"/>
                <a:gd name="T19" fmla="*/ 24 h 21600"/>
                <a:gd name="T20" fmla="*/ 83 w 21600"/>
                <a:gd name="T21" fmla="*/ 0 h 21600"/>
                <a:gd name="T22" fmla="*/ 0 w 21600"/>
                <a:gd name="T23" fmla="*/ 83 h 21600"/>
                <a:gd name="T24" fmla="*/ 28 w 21600"/>
                <a:gd name="T25" fmla="*/ 146 h 21600"/>
                <a:gd name="T26" fmla="*/ 82 w 21600"/>
                <a:gd name="T27" fmla="*/ 166 h 21600"/>
                <a:gd name="T28" fmla="*/ 149 w 21600"/>
                <a:gd name="T29" fmla="*/ 137 h 21600"/>
                <a:gd name="T30" fmla="*/ 150 w 21600"/>
                <a:gd name="T31" fmla="*/ 135 h 21600"/>
                <a:gd name="T32" fmla="*/ 124 w 21600"/>
                <a:gd name="T33" fmla="*/ 110 h 21600"/>
                <a:gd name="T34" fmla="*/ 124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7908" y="14289"/>
                  </a:moveTo>
                  <a:cubicBezTo>
                    <a:pt x="17723" y="14455"/>
                    <a:pt x="17723" y="14455"/>
                    <a:pt x="17723" y="14455"/>
                  </a:cubicBezTo>
                  <a:cubicBezTo>
                    <a:pt x="15877" y="15951"/>
                    <a:pt x="14585" y="16782"/>
                    <a:pt x="12000" y="16782"/>
                  </a:cubicBezTo>
                  <a:cubicBezTo>
                    <a:pt x="10338" y="16782"/>
                    <a:pt x="9046" y="16283"/>
                    <a:pt x="7938" y="15452"/>
                  </a:cubicBezTo>
                  <a:cubicBezTo>
                    <a:pt x="6646" y="14289"/>
                    <a:pt x="5908" y="12628"/>
                    <a:pt x="5908" y="10800"/>
                  </a:cubicBezTo>
                  <a:cubicBezTo>
                    <a:pt x="5908" y="10634"/>
                    <a:pt x="5908" y="10634"/>
                    <a:pt x="5908" y="10634"/>
                  </a:cubicBezTo>
                  <a:cubicBezTo>
                    <a:pt x="5908" y="7311"/>
                    <a:pt x="8492" y="4652"/>
                    <a:pt x="12000" y="4652"/>
                  </a:cubicBezTo>
                  <a:cubicBezTo>
                    <a:pt x="14215" y="4652"/>
                    <a:pt x="15692" y="5483"/>
                    <a:pt x="17538" y="6812"/>
                  </a:cubicBezTo>
                  <a:cubicBezTo>
                    <a:pt x="21415" y="3323"/>
                    <a:pt x="21415" y="3323"/>
                    <a:pt x="21415" y="3323"/>
                  </a:cubicBezTo>
                  <a:cubicBezTo>
                    <a:pt x="21231" y="3157"/>
                    <a:pt x="21231" y="3157"/>
                    <a:pt x="21231" y="3157"/>
                  </a:cubicBezTo>
                  <a:cubicBezTo>
                    <a:pt x="19015" y="1329"/>
                    <a:pt x="16431" y="0"/>
                    <a:pt x="12000" y="0"/>
                  </a:cubicBezTo>
                  <a:cubicBezTo>
                    <a:pt x="4985" y="0"/>
                    <a:pt x="0" y="4818"/>
                    <a:pt x="0" y="10800"/>
                  </a:cubicBezTo>
                  <a:cubicBezTo>
                    <a:pt x="0" y="14123"/>
                    <a:pt x="1477" y="16948"/>
                    <a:pt x="4062" y="18942"/>
                  </a:cubicBezTo>
                  <a:cubicBezTo>
                    <a:pt x="6092" y="20603"/>
                    <a:pt x="8862" y="21600"/>
                    <a:pt x="11815" y="21600"/>
                  </a:cubicBezTo>
                  <a:cubicBezTo>
                    <a:pt x="16246" y="21600"/>
                    <a:pt x="19015" y="20105"/>
                    <a:pt x="21415" y="17778"/>
                  </a:cubicBezTo>
                  <a:cubicBezTo>
                    <a:pt x="21600" y="17612"/>
                    <a:pt x="21600" y="17612"/>
                    <a:pt x="21600" y="17612"/>
                  </a:cubicBezTo>
                  <a:lnTo>
                    <a:pt x="17908" y="14289"/>
                  </a:lnTo>
                  <a:close/>
                  <a:moveTo>
                    <a:pt x="17908"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14" name="Freeform 5"/>
            <p:cNvSpPr>
              <a:spLocks/>
            </p:cNvSpPr>
            <p:nvPr/>
          </p:nvSpPr>
          <p:spPr bwMode="auto">
            <a:xfrm>
              <a:off x="386" y="90"/>
              <a:ext cx="150" cy="166"/>
            </a:xfrm>
            <a:custGeom>
              <a:avLst/>
              <a:gdLst>
                <a:gd name="T0" fmla="*/ 126 w 21600"/>
                <a:gd name="T1" fmla="*/ 110 h 21600"/>
                <a:gd name="T2" fmla="*/ 123 w 21600"/>
                <a:gd name="T3" fmla="*/ 111 h 21600"/>
                <a:gd name="T4" fmla="*/ 85 w 21600"/>
                <a:gd name="T5" fmla="*/ 129 h 21600"/>
                <a:gd name="T6" fmla="*/ 56 w 21600"/>
                <a:gd name="T7" fmla="*/ 119 h 21600"/>
                <a:gd name="T8" fmla="*/ 41 w 21600"/>
                <a:gd name="T9" fmla="*/ 83 h 21600"/>
                <a:gd name="T10" fmla="*/ 41 w 21600"/>
                <a:gd name="T11" fmla="*/ 82 h 21600"/>
                <a:gd name="T12" fmla="*/ 85 w 21600"/>
                <a:gd name="T13" fmla="*/ 36 h 21600"/>
                <a:gd name="T14" fmla="*/ 122 w 21600"/>
                <a:gd name="T15" fmla="*/ 52 h 21600"/>
                <a:gd name="T16" fmla="*/ 149 w 21600"/>
                <a:gd name="T17" fmla="*/ 26 h 21600"/>
                <a:gd name="T18" fmla="*/ 147 w 21600"/>
                <a:gd name="T19" fmla="*/ 24 h 21600"/>
                <a:gd name="T20" fmla="*/ 85 w 21600"/>
                <a:gd name="T21" fmla="*/ 0 h 21600"/>
                <a:gd name="T22" fmla="*/ 0 w 21600"/>
                <a:gd name="T23" fmla="*/ 83 h 21600"/>
                <a:gd name="T24" fmla="*/ 28 w 21600"/>
                <a:gd name="T25" fmla="*/ 146 h 21600"/>
                <a:gd name="T26" fmla="*/ 83 w 21600"/>
                <a:gd name="T27" fmla="*/ 166 h 21600"/>
                <a:gd name="T28" fmla="*/ 149 w 21600"/>
                <a:gd name="T29" fmla="*/ 137 h 21600"/>
                <a:gd name="T30" fmla="*/ 150 w 21600"/>
                <a:gd name="T31" fmla="*/ 135 h 21600"/>
                <a:gd name="T32" fmla="*/ 126 w 21600"/>
                <a:gd name="T33" fmla="*/ 110 h 21600"/>
                <a:gd name="T34" fmla="*/ 126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8092" y="14289"/>
                  </a:moveTo>
                  <a:cubicBezTo>
                    <a:pt x="17723" y="14455"/>
                    <a:pt x="17723" y="14455"/>
                    <a:pt x="17723" y="14455"/>
                  </a:cubicBezTo>
                  <a:cubicBezTo>
                    <a:pt x="16062" y="15951"/>
                    <a:pt x="14585" y="16782"/>
                    <a:pt x="12185" y="16782"/>
                  </a:cubicBezTo>
                  <a:cubicBezTo>
                    <a:pt x="10523" y="16782"/>
                    <a:pt x="9046" y="16283"/>
                    <a:pt x="8123" y="15452"/>
                  </a:cubicBezTo>
                  <a:cubicBezTo>
                    <a:pt x="6831" y="14289"/>
                    <a:pt x="5908" y="12628"/>
                    <a:pt x="5908" y="10800"/>
                  </a:cubicBezTo>
                  <a:cubicBezTo>
                    <a:pt x="5908" y="10634"/>
                    <a:pt x="5908" y="10634"/>
                    <a:pt x="5908" y="10634"/>
                  </a:cubicBezTo>
                  <a:cubicBezTo>
                    <a:pt x="5908" y="7311"/>
                    <a:pt x="8492" y="4652"/>
                    <a:pt x="12185" y="4652"/>
                  </a:cubicBezTo>
                  <a:cubicBezTo>
                    <a:pt x="14215" y="4652"/>
                    <a:pt x="15877" y="5483"/>
                    <a:pt x="17538" y="6812"/>
                  </a:cubicBezTo>
                  <a:cubicBezTo>
                    <a:pt x="21415" y="3323"/>
                    <a:pt x="21415" y="3323"/>
                    <a:pt x="21415" y="3323"/>
                  </a:cubicBezTo>
                  <a:cubicBezTo>
                    <a:pt x="21231" y="3157"/>
                    <a:pt x="21231" y="3157"/>
                    <a:pt x="21231" y="3157"/>
                  </a:cubicBezTo>
                  <a:cubicBezTo>
                    <a:pt x="19200" y="1329"/>
                    <a:pt x="16431" y="0"/>
                    <a:pt x="12185" y="0"/>
                  </a:cubicBezTo>
                  <a:cubicBezTo>
                    <a:pt x="4985" y="0"/>
                    <a:pt x="0" y="4818"/>
                    <a:pt x="0" y="10800"/>
                  </a:cubicBezTo>
                  <a:cubicBezTo>
                    <a:pt x="0" y="14123"/>
                    <a:pt x="1662" y="16948"/>
                    <a:pt x="4062" y="18942"/>
                  </a:cubicBezTo>
                  <a:cubicBezTo>
                    <a:pt x="6092" y="20603"/>
                    <a:pt x="8862" y="21600"/>
                    <a:pt x="12000" y="21600"/>
                  </a:cubicBezTo>
                  <a:cubicBezTo>
                    <a:pt x="16431" y="21600"/>
                    <a:pt x="19015" y="20105"/>
                    <a:pt x="21415" y="17778"/>
                  </a:cubicBezTo>
                  <a:cubicBezTo>
                    <a:pt x="21600" y="17612"/>
                    <a:pt x="21600" y="17612"/>
                    <a:pt x="21600" y="17612"/>
                  </a:cubicBezTo>
                  <a:lnTo>
                    <a:pt x="18092" y="14289"/>
                  </a:lnTo>
                  <a:close/>
                  <a:moveTo>
                    <a:pt x="18092"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15" name="Freeform 6"/>
            <p:cNvSpPr>
              <a:spLocks/>
            </p:cNvSpPr>
            <p:nvPr/>
          </p:nvSpPr>
          <p:spPr bwMode="auto">
            <a:xfrm>
              <a:off x="239" y="90"/>
              <a:ext cx="129" cy="164"/>
            </a:xfrm>
            <a:custGeom>
              <a:avLst/>
              <a:gdLst>
                <a:gd name="T0" fmla="*/ 129 w 21600"/>
                <a:gd name="T1" fmla="*/ 113 h 21600"/>
                <a:gd name="T2" fmla="*/ 80 w 21600"/>
                <a:gd name="T3" fmla="*/ 65 h 21600"/>
                <a:gd name="T4" fmla="*/ 74 w 21600"/>
                <a:gd name="T5" fmla="*/ 64 h 21600"/>
                <a:gd name="T6" fmla="*/ 46 w 21600"/>
                <a:gd name="T7" fmla="*/ 47 h 21600"/>
                <a:gd name="T8" fmla="*/ 46 w 21600"/>
                <a:gd name="T9" fmla="*/ 46 h 21600"/>
                <a:gd name="T10" fmla="*/ 64 w 21600"/>
                <a:gd name="T11" fmla="*/ 36 h 21600"/>
                <a:gd name="T12" fmla="*/ 95 w 21600"/>
                <a:gd name="T13" fmla="*/ 44 h 21600"/>
                <a:gd name="T14" fmla="*/ 98 w 21600"/>
                <a:gd name="T15" fmla="*/ 47 h 21600"/>
                <a:gd name="T16" fmla="*/ 125 w 21600"/>
                <a:gd name="T17" fmla="*/ 22 h 21600"/>
                <a:gd name="T18" fmla="*/ 124 w 21600"/>
                <a:gd name="T19" fmla="*/ 20 h 21600"/>
                <a:gd name="T20" fmla="*/ 120 w 21600"/>
                <a:gd name="T21" fmla="*/ 18 h 21600"/>
                <a:gd name="T22" fmla="*/ 64 w 21600"/>
                <a:gd name="T23" fmla="*/ 0 h 21600"/>
                <a:gd name="T24" fmla="*/ 8 w 21600"/>
                <a:gd name="T25" fmla="*/ 50 h 21600"/>
                <a:gd name="T26" fmla="*/ 43 w 21600"/>
                <a:gd name="T27" fmla="*/ 94 h 21600"/>
                <a:gd name="T28" fmla="*/ 50 w 21600"/>
                <a:gd name="T29" fmla="*/ 97 h 21600"/>
                <a:gd name="T30" fmla="*/ 60 w 21600"/>
                <a:gd name="T31" fmla="*/ 99 h 21600"/>
                <a:gd name="T32" fmla="*/ 89 w 21600"/>
                <a:gd name="T33" fmla="*/ 117 h 21600"/>
                <a:gd name="T34" fmla="*/ 70 w 21600"/>
                <a:gd name="T35" fmla="*/ 130 h 21600"/>
                <a:gd name="T36" fmla="*/ 31 w 21600"/>
                <a:gd name="T37" fmla="*/ 116 h 21600"/>
                <a:gd name="T38" fmla="*/ 26 w 21600"/>
                <a:gd name="T39" fmla="*/ 112 h 21600"/>
                <a:gd name="T40" fmla="*/ 0 w 21600"/>
                <a:gd name="T41" fmla="*/ 137 h 21600"/>
                <a:gd name="T42" fmla="*/ 1 w 21600"/>
                <a:gd name="T43" fmla="*/ 139 h 21600"/>
                <a:gd name="T44" fmla="*/ 5 w 21600"/>
                <a:gd name="T45" fmla="*/ 141 h 21600"/>
                <a:gd name="T46" fmla="*/ 69 w 21600"/>
                <a:gd name="T47" fmla="*/ 164 h 21600"/>
                <a:gd name="T48" fmla="*/ 129 w 21600"/>
                <a:gd name="T49" fmla="*/ 114 h 21600"/>
                <a:gd name="T50" fmla="*/ 129 w 21600"/>
                <a:gd name="T51" fmla="*/ 113 h 21600"/>
                <a:gd name="T52" fmla="*/ 129 w 21600"/>
                <a:gd name="T53" fmla="*/ 113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600"/>
                <a:gd name="T82" fmla="*/ 0 h 21600"/>
                <a:gd name="T83" fmla="*/ 21600 w 21600"/>
                <a:gd name="T84" fmla="*/ 21600 h 216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600" h="21600">
                  <a:moveTo>
                    <a:pt x="21600" y="14902"/>
                  </a:moveTo>
                  <a:cubicBezTo>
                    <a:pt x="21600" y="11386"/>
                    <a:pt x="18606" y="9712"/>
                    <a:pt x="13473" y="8540"/>
                  </a:cubicBezTo>
                  <a:cubicBezTo>
                    <a:pt x="13259" y="8540"/>
                    <a:pt x="12618" y="8372"/>
                    <a:pt x="12404" y="8372"/>
                  </a:cubicBezTo>
                  <a:cubicBezTo>
                    <a:pt x="8341" y="7535"/>
                    <a:pt x="7699" y="7200"/>
                    <a:pt x="7699" y="6195"/>
                  </a:cubicBezTo>
                  <a:cubicBezTo>
                    <a:pt x="7699" y="6028"/>
                    <a:pt x="7699" y="6028"/>
                    <a:pt x="7699" y="6028"/>
                  </a:cubicBezTo>
                  <a:cubicBezTo>
                    <a:pt x="7699" y="5358"/>
                    <a:pt x="8554" y="4688"/>
                    <a:pt x="10693" y="4688"/>
                  </a:cubicBezTo>
                  <a:cubicBezTo>
                    <a:pt x="12190" y="4688"/>
                    <a:pt x="13901" y="5023"/>
                    <a:pt x="15826" y="5860"/>
                  </a:cubicBezTo>
                  <a:cubicBezTo>
                    <a:pt x="16040" y="6028"/>
                    <a:pt x="16253" y="6028"/>
                    <a:pt x="16467" y="6195"/>
                  </a:cubicBezTo>
                  <a:cubicBezTo>
                    <a:pt x="20958" y="2847"/>
                    <a:pt x="20958" y="2847"/>
                    <a:pt x="20958" y="2847"/>
                  </a:cubicBezTo>
                  <a:cubicBezTo>
                    <a:pt x="20745" y="2679"/>
                    <a:pt x="20745" y="2679"/>
                    <a:pt x="20745" y="2679"/>
                  </a:cubicBezTo>
                  <a:cubicBezTo>
                    <a:pt x="20531" y="2512"/>
                    <a:pt x="20317" y="2512"/>
                    <a:pt x="20103" y="2344"/>
                  </a:cubicBezTo>
                  <a:cubicBezTo>
                    <a:pt x="17537" y="837"/>
                    <a:pt x="14329" y="0"/>
                    <a:pt x="10693" y="0"/>
                  </a:cubicBezTo>
                  <a:cubicBezTo>
                    <a:pt x="5133" y="0"/>
                    <a:pt x="1283" y="2512"/>
                    <a:pt x="1283" y="6530"/>
                  </a:cubicBezTo>
                  <a:cubicBezTo>
                    <a:pt x="1069" y="10047"/>
                    <a:pt x="3636" y="11553"/>
                    <a:pt x="7271" y="12391"/>
                  </a:cubicBezTo>
                  <a:cubicBezTo>
                    <a:pt x="7699" y="12558"/>
                    <a:pt x="7913" y="12558"/>
                    <a:pt x="8341" y="12726"/>
                  </a:cubicBezTo>
                  <a:cubicBezTo>
                    <a:pt x="8768" y="12893"/>
                    <a:pt x="9410" y="12893"/>
                    <a:pt x="10051" y="13060"/>
                  </a:cubicBezTo>
                  <a:cubicBezTo>
                    <a:pt x="14543" y="14065"/>
                    <a:pt x="14970" y="14400"/>
                    <a:pt x="14970" y="15405"/>
                  </a:cubicBezTo>
                  <a:cubicBezTo>
                    <a:pt x="14970" y="16409"/>
                    <a:pt x="13901" y="17079"/>
                    <a:pt x="11762" y="17079"/>
                  </a:cubicBezTo>
                  <a:cubicBezTo>
                    <a:pt x="9196" y="17079"/>
                    <a:pt x="7057" y="16409"/>
                    <a:pt x="5133" y="15237"/>
                  </a:cubicBezTo>
                  <a:cubicBezTo>
                    <a:pt x="4919" y="15070"/>
                    <a:pt x="4705" y="14902"/>
                    <a:pt x="4277" y="14735"/>
                  </a:cubicBezTo>
                  <a:cubicBezTo>
                    <a:pt x="0" y="18084"/>
                    <a:pt x="0" y="18084"/>
                    <a:pt x="0" y="18084"/>
                  </a:cubicBezTo>
                  <a:cubicBezTo>
                    <a:pt x="214" y="18251"/>
                    <a:pt x="214" y="18251"/>
                    <a:pt x="214" y="18251"/>
                  </a:cubicBezTo>
                  <a:cubicBezTo>
                    <a:pt x="428" y="18419"/>
                    <a:pt x="642" y="18419"/>
                    <a:pt x="855" y="18586"/>
                  </a:cubicBezTo>
                  <a:cubicBezTo>
                    <a:pt x="3850" y="20595"/>
                    <a:pt x="7699" y="21600"/>
                    <a:pt x="11549" y="21600"/>
                  </a:cubicBezTo>
                  <a:cubicBezTo>
                    <a:pt x="17323" y="21600"/>
                    <a:pt x="21600" y="19256"/>
                    <a:pt x="21600" y="15070"/>
                  </a:cubicBezTo>
                  <a:lnTo>
                    <a:pt x="21600" y="14902"/>
                  </a:lnTo>
                  <a:close/>
                  <a:moveTo>
                    <a:pt x="21600" y="14902"/>
                  </a:moveTo>
                </a:path>
              </a:pathLst>
            </a:custGeom>
            <a:solidFill>
              <a:srgbClr val="FFFFFF"/>
            </a:solidFill>
            <a:ln w="9525" cap="flat">
              <a:noFill/>
              <a:round/>
              <a:headEnd type="none" w="med" len="med"/>
              <a:tailEnd type="none" w="med" len="med"/>
            </a:ln>
          </p:spPr>
          <p:txBody>
            <a:bodyPr lIns="0" tIns="0" rIns="0" bIns="0"/>
            <a:lstStyle/>
            <a:p>
              <a:endParaRPr lang="en-US" dirty="0"/>
            </a:p>
          </p:txBody>
        </p:sp>
      </p:grpSp>
    </p:spTree>
    <p:extLst>
      <p:ext uri="{BB962C8B-B14F-4D97-AF65-F5344CB8AC3E}">
        <p14:creationId xmlns:p14="http://schemas.microsoft.com/office/powerpoint/2010/main" val="344071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_Section and Thank You">
    <p:spTree>
      <p:nvGrpSpPr>
        <p:cNvPr id="1" name=""/>
        <p:cNvGrpSpPr/>
        <p:nvPr/>
      </p:nvGrpSpPr>
      <p:grpSpPr>
        <a:xfrm>
          <a:off x="0" y="0"/>
          <a:ext cx="0" cy="0"/>
          <a:chOff x="0" y="0"/>
          <a:chExt cx="0" cy="0"/>
        </a:xfrm>
      </p:grpSpPr>
      <p:sp>
        <p:nvSpPr>
          <p:cNvPr id="17" name="Freeform 16"/>
          <p:cNvSpPr/>
          <p:nvPr userDrawn="1"/>
        </p:nvSpPr>
        <p:spPr bwMode="auto">
          <a:xfrm>
            <a:off x="3847939" y="2571752"/>
            <a:ext cx="4945224" cy="2211355"/>
          </a:xfrm>
          <a:custGeom>
            <a:avLst/>
            <a:gdLst>
              <a:gd name="connsiteX0" fmla="*/ 9330 w 4945224"/>
              <a:gd name="connsiteY0" fmla="*/ 0 h 2948473"/>
              <a:gd name="connsiteX1" fmla="*/ 4935894 w 4945224"/>
              <a:gd name="connsiteY1" fmla="*/ 9330 h 2948473"/>
              <a:gd name="connsiteX2" fmla="*/ 4945224 w 4945224"/>
              <a:gd name="connsiteY2" fmla="*/ 2939143 h 2948473"/>
              <a:gd name="connsiteX3" fmla="*/ 3806889 w 4945224"/>
              <a:gd name="connsiteY3" fmla="*/ 2948473 h 2948473"/>
              <a:gd name="connsiteX4" fmla="*/ 0 w 4945224"/>
              <a:gd name="connsiteY4" fmla="*/ 1390261 h 2948473"/>
              <a:gd name="connsiteX5" fmla="*/ 9330 w 4945224"/>
              <a:gd name="connsiteY5" fmla="*/ 0 h 2948473"/>
              <a:gd name="connsiteX0" fmla="*/ 9330 w 4945224"/>
              <a:gd name="connsiteY0" fmla="*/ 0 h 2948473"/>
              <a:gd name="connsiteX1" fmla="*/ 4935894 w 4945224"/>
              <a:gd name="connsiteY1" fmla="*/ 9330 h 2948473"/>
              <a:gd name="connsiteX2" fmla="*/ 4945224 w 4945224"/>
              <a:gd name="connsiteY2" fmla="*/ 2948473 h 2948473"/>
              <a:gd name="connsiteX3" fmla="*/ 3806889 w 4945224"/>
              <a:gd name="connsiteY3" fmla="*/ 2948473 h 2948473"/>
              <a:gd name="connsiteX4" fmla="*/ 0 w 4945224"/>
              <a:gd name="connsiteY4" fmla="*/ 1390261 h 2948473"/>
              <a:gd name="connsiteX5" fmla="*/ 9330 w 4945224"/>
              <a:gd name="connsiteY5" fmla="*/ 0 h 294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5224" h="2948473">
                <a:moveTo>
                  <a:pt x="9330" y="0"/>
                </a:moveTo>
                <a:lnTo>
                  <a:pt x="4935894" y="9330"/>
                </a:lnTo>
                <a:lnTo>
                  <a:pt x="4945224" y="2948473"/>
                </a:lnTo>
                <a:lnTo>
                  <a:pt x="3806889" y="2948473"/>
                </a:lnTo>
                <a:lnTo>
                  <a:pt x="0" y="1390261"/>
                </a:lnTo>
                <a:lnTo>
                  <a:pt x="9330" y="0"/>
                </a:lnTo>
                <a:close/>
              </a:path>
            </a:pathLst>
          </a:custGeom>
          <a:solidFill>
            <a:srgbClr val="EE252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2878539" name="Rectangle 75"/>
          <p:cNvSpPr>
            <a:spLocks noGrp="1" noChangeArrowheads="1"/>
          </p:cNvSpPr>
          <p:nvPr>
            <p:ph type="ctrTitle"/>
          </p:nvPr>
        </p:nvSpPr>
        <p:spPr>
          <a:xfrm>
            <a:off x="4014216" y="2773306"/>
            <a:ext cx="4579420" cy="542504"/>
          </a:xfrm>
        </p:spPr>
        <p:txBody>
          <a:bodyPr anchor="t"/>
          <a:lstStyle>
            <a:lvl1pPr algn="r">
              <a:defRPr sz="2400">
                <a:solidFill>
                  <a:schemeClr val="tx1"/>
                </a:solidFill>
              </a:defRPr>
            </a:lvl1pPr>
          </a:lstStyle>
          <a:p>
            <a:r>
              <a:rPr lang="en-US" smtClean="0"/>
              <a:t>Click to edit Master title style</a:t>
            </a:r>
            <a:endParaRPr lang="en-US" dirty="0"/>
          </a:p>
        </p:txBody>
      </p:sp>
      <p:sp>
        <p:nvSpPr>
          <p:cNvPr id="2878540" name="Rectangle 76"/>
          <p:cNvSpPr>
            <a:spLocks noGrp="1" noChangeArrowheads="1"/>
          </p:cNvSpPr>
          <p:nvPr>
            <p:ph type="subTitle" idx="1"/>
          </p:nvPr>
        </p:nvSpPr>
        <p:spPr>
          <a:xfrm>
            <a:off x="5230373" y="3446850"/>
            <a:ext cx="3368381" cy="193899"/>
          </a:xfrm>
        </p:spPr>
        <p:txBody>
          <a:bodyPr/>
          <a:lstStyle>
            <a:lvl1pPr marL="0" indent="0" algn="r">
              <a:buFontTx/>
              <a:buNone/>
              <a:defRPr sz="1400">
                <a:solidFill>
                  <a:schemeClr val="tx1"/>
                </a:solidFill>
              </a:defRPr>
            </a:lvl1pPr>
          </a:lstStyle>
          <a:p>
            <a:r>
              <a:rPr lang="en-US" smtClean="0"/>
              <a:t>Click to edit Master subtitle style</a:t>
            </a:r>
            <a:endParaRPr lang="en-US" dirty="0"/>
          </a:p>
        </p:txBody>
      </p:sp>
      <p:sp>
        <p:nvSpPr>
          <p:cNvPr id="15" name="Text Box 115"/>
          <p:cNvSpPr txBox="1">
            <a:spLocks noChangeArrowheads="1"/>
          </p:cNvSpPr>
          <p:nvPr userDrawn="1"/>
        </p:nvSpPr>
        <p:spPr bwMode="auto">
          <a:xfrm>
            <a:off x="8426156" y="4910475"/>
            <a:ext cx="365760" cy="153888"/>
          </a:xfrm>
          <a:prstGeom prst="rect">
            <a:avLst/>
          </a:prstGeom>
          <a:noFill/>
          <a:ln w="9525">
            <a:noFill/>
            <a:miter lim="800000"/>
            <a:headEnd/>
            <a:tailEnd/>
          </a:ln>
          <a:effectLst/>
        </p:spPr>
        <p:txBody>
          <a:bodyPr wrap="square" lIns="0" tIns="0" rIns="0" bIns="0" anchor="b">
            <a:spAutoFit/>
          </a:bodyPr>
          <a:lstStyle/>
          <a:p>
            <a:pPr algn="r" defTabSz="820738">
              <a:spcBef>
                <a:spcPct val="50000"/>
              </a:spcBef>
            </a:pPr>
            <a:fld id="{18E29826-F105-4F77-B977-03F4A4723A21}" type="slidenum">
              <a:rPr lang="en-US" sz="1000" b="0" smtClean="0">
                <a:solidFill>
                  <a:schemeClr val="tx1"/>
                </a:solidFill>
              </a:rPr>
              <a:pPr algn="r" defTabSz="820738">
                <a:spcBef>
                  <a:spcPct val="50000"/>
                </a:spcBef>
              </a:pPr>
              <a:t>‹#›</a:t>
            </a:fld>
            <a:r>
              <a:rPr lang="en-US" sz="1000" b="0" dirty="0" smtClean="0">
                <a:solidFill>
                  <a:schemeClr val="tx1"/>
                </a:solidFill>
              </a:rPr>
              <a:t>    </a:t>
            </a:r>
            <a:endParaRPr lang="en-US" sz="1000" b="0" dirty="0">
              <a:solidFill>
                <a:schemeClr val="tx1"/>
              </a:solidFill>
            </a:endParaRPr>
          </a:p>
        </p:txBody>
      </p:sp>
      <p:sp>
        <p:nvSpPr>
          <p:cNvPr id="16" name="Text Box 115"/>
          <p:cNvSpPr txBox="1">
            <a:spLocks noChangeArrowheads="1"/>
          </p:cNvSpPr>
          <p:nvPr userDrawn="1"/>
        </p:nvSpPr>
        <p:spPr bwMode="auto">
          <a:xfrm>
            <a:off x="6564722" y="4910475"/>
            <a:ext cx="1828800" cy="153888"/>
          </a:xfrm>
          <a:prstGeom prst="rect">
            <a:avLst/>
          </a:prstGeom>
          <a:noFill/>
          <a:ln w="9525">
            <a:noFill/>
            <a:miter lim="800000"/>
            <a:headEnd/>
            <a:tailEnd/>
          </a:ln>
          <a:effectLst/>
        </p:spPr>
        <p:txBody>
          <a:bodyPr wrap="square" lIns="0" tIns="0" rIns="0" bIns="0" anchor="b">
            <a:spAutoFit/>
          </a:bodyPr>
          <a:lstStyle/>
          <a:p>
            <a:pPr algn="r" defTabSz="820738">
              <a:spcBef>
                <a:spcPct val="50000"/>
              </a:spcBef>
            </a:pPr>
            <a:fld id="{03C7D0F0-10D5-4191-B6F4-99306F468FEF}" type="datetime4">
              <a:rPr lang="en-US" sz="1000" b="0" smtClean="0">
                <a:solidFill>
                  <a:schemeClr val="tx1"/>
                </a:solidFill>
              </a:rPr>
              <a:pPr algn="r" defTabSz="820738">
                <a:spcBef>
                  <a:spcPct val="50000"/>
                </a:spcBef>
              </a:pPr>
              <a:t>October 21, 2015</a:t>
            </a:fld>
            <a:endParaRPr lang="en-US" sz="1000" b="0" dirty="0">
              <a:solidFill>
                <a:schemeClr val="tx1"/>
              </a:solidFill>
            </a:endParaRPr>
          </a:p>
        </p:txBody>
      </p:sp>
      <p:grpSp>
        <p:nvGrpSpPr>
          <p:cNvPr id="12" name="Group 7"/>
          <p:cNvGrpSpPr>
            <a:grpSpLocks/>
          </p:cNvGrpSpPr>
          <p:nvPr userDrawn="1"/>
        </p:nvGrpSpPr>
        <p:grpSpPr bwMode="auto">
          <a:xfrm>
            <a:off x="352425" y="245271"/>
            <a:ext cx="850900" cy="408385"/>
            <a:chOff x="0" y="0"/>
            <a:chExt cx="616" cy="343"/>
          </a:xfrm>
        </p:grpSpPr>
        <p:sp>
          <p:nvSpPr>
            <p:cNvPr id="13" name="Freeform 3"/>
            <p:cNvSpPr>
              <a:spLocks/>
            </p:cNvSpPr>
            <p:nvPr/>
          </p:nvSpPr>
          <p:spPr bwMode="auto">
            <a:xfrm>
              <a:off x="0" y="0"/>
              <a:ext cx="616" cy="343"/>
            </a:xfrm>
            <a:custGeom>
              <a:avLst/>
              <a:gdLst>
                <a:gd name="T0" fmla="*/ 523 w 21600"/>
                <a:gd name="T1" fmla="*/ 343 h 21600"/>
                <a:gd name="T2" fmla="*/ 616 w 21600"/>
                <a:gd name="T3" fmla="*/ 252 h 21600"/>
                <a:gd name="T4" fmla="*/ 616 w 21600"/>
                <a:gd name="T5" fmla="*/ 0 h 21600"/>
                <a:gd name="T6" fmla="*/ 93 w 21600"/>
                <a:gd name="T7" fmla="*/ 0 h 21600"/>
                <a:gd name="T8" fmla="*/ 0 w 21600"/>
                <a:gd name="T9" fmla="*/ 92 h 21600"/>
                <a:gd name="T10" fmla="*/ 0 w 21600"/>
                <a:gd name="T11" fmla="*/ 343 h 21600"/>
                <a:gd name="T12" fmla="*/ 523 w 21600"/>
                <a:gd name="T13" fmla="*/ 343 h 21600"/>
                <a:gd name="T14" fmla="*/ 523 w 21600"/>
                <a:gd name="T15" fmla="*/ 343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8330" y="21600"/>
                  </a:moveTo>
                  <a:lnTo>
                    <a:pt x="21600" y="15845"/>
                  </a:lnTo>
                  <a:lnTo>
                    <a:pt x="21600" y="0"/>
                  </a:lnTo>
                  <a:lnTo>
                    <a:pt x="3270" y="0"/>
                  </a:lnTo>
                  <a:lnTo>
                    <a:pt x="0" y="5823"/>
                  </a:lnTo>
                  <a:lnTo>
                    <a:pt x="0" y="21600"/>
                  </a:lnTo>
                  <a:lnTo>
                    <a:pt x="18330" y="21600"/>
                  </a:lnTo>
                  <a:close/>
                  <a:moveTo>
                    <a:pt x="18330" y="21600"/>
                  </a:moveTo>
                </a:path>
              </a:pathLst>
            </a:custGeom>
            <a:solidFill>
              <a:srgbClr val="EE2525"/>
            </a:solidFill>
            <a:ln w="9525" cap="flat">
              <a:noFill/>
              <a:round/>
              <a:headEnd type="none" w="med" len="med"/>
              <a:tailEnd type="none" w="med" len="med"/>
            </a:ln>
          </p:spPr>
          <p:txBody>
            <a:bodyPr lIns="0" tIns="0" rIns="0" bIns="0"/>
            <a:lstStyle/>
            <a:p>
              <a:endParaRPr lang="en-US" dirty="0"/>
            </a:p>
          </p:txBody>
        </p:sp>
        <p:sp>
          <p:nvSpPr>
            <p:cNvPr id="14" name="Freeform 4"/>
            <p:cNvSpPr>
              <a:spLocks/>
            </p:cNvSpPr>
            <p:nvPr/>
          </p:nvSpPr>
          <p:spPr bwMode="auto">
            <a:xfrm>
              <a:off x="75" y="90"/>
              <a:ext cx="150" cy="166"/>
            </a:xfrm>
            <a:custGeom>
              <a:avLst/>
              <a:gdLst>
                <a:gd name="T0" fmla="*/ 124 w 21600"/>
                <a:gd name="T1" fmla="*/ 110 h 21600"/>
                <a:gd name="T2" fmla="*/ 123 w 21600"/>
                <a:gd name="T3" fmla="*/ 111 h 21600"/>
                <a:gd name="T4" fmla="*/ 83 w 21600"/>
                <a:gd name="T5" fmla="*/ 129 h 21600"/>
                <a:gd name="T6" fmla="*/ 55 w 21600"/>
                <a:gd name="T7" fmla="*/ 119 h 21600"/>
                <a:gd name="T8" fmla="*/ 41 w 21600"/>
                <a:gd name="T9" fmla="*/ 83 h 21600"/>
                <a:gd name="T10" fmla="*/ 41 w 21600"/>
                <a:gd name="T11" fmla="*/ 82 h 21600"/>
                <a:gd name="T12" fmla="*/ 83 w 21600"/>
                <a:gd name="T13" fmla="*/ 36 h 21600"/>
                <a:gd name="T14" fmla="*/ 122 w 21600"/>
                <a:gd name="T15" fmla="*/ 52 h 21600"/>
                <a:gd name="T16" fmla="*/ 149 w 21600"/>
                <a:gd name="T17" fmla="*/ 26 h 21600"/>
                <a:gd name="T18" fmla="*/ 147 w 21600"/>
                <a:gd name="T19" fmla="*/ 24 h 21600"/>
                <a:gd name="T20" fmla="*/ 83 w 21600"/>
                <a:gd name="T21" fmla="*/ 0 h 21600"/>
                <a:gd name="T22" fmla="*/ 0 w 21600"/>
                <a:gd name="T23" fmla="*/ 83 h 21600"/>
                <a:gd name="T24" fmla="*/ 28 w 21600"/>
                <a:gd name="T25" fmla="*/ 146 h 21600"/>
                <a:gd name="T26" fmla="*/ 82 w 21600"/>
                <a:gd name="T27" fmla="*/ 166 h 21600"/>
                <a:gd name="T28" fmla="*/ 149 w 21600"/>
                <a:gd name="T29" fmla="*/ 137 h 21600"/>
                <a:gd name="T30" fmla="*/ 150 w 21600"/>
                <a:gd name="T31" fmla="*/ 135 h 21600"/>
                <a:gd name="T32" fmla="*/ 124 w 21600"/>
                <a:gd name="T33" fmla="*/ 110 h 21600"/>
                <a:gd name="T34" fmla="*/ 124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7908" y="14289"/>
                  </a:moveTo>
                  <a:cubicBezTo>
                    <a:pt x="17723" y="14455"/>
                    <a:pt x="17723" y="14455"/>
                    <a:pt x="17723" y="14455"/>
                  </a:cubicBezTo>
                  <a:cubicBezTo>
                    <a:pt x="15877" y="15951"/>
                    <a:pt x="14585" y="16782"/>
                    <a:pt x="12000" y="16782"/>
                  </a:cubicBezTo>
                  <a:cubicBezTo>
                    <a:pt x="10338" y="16782"/>
                    <a:pt x="9046" y="16283"/>
                    <a:pt x="7938" y="15452"/>
                  </a:cubicBezTo>
                  <a:cubicBezTo>
                    <a:pt x="6646" y="14289"/>
                    <a:pt x="5908" y="12628"/>
                    <a:pt x="5908" y="10800"/>
                  </a:cubicBezTo>
                  <a:cubicBezTo>
                    <a:pt x="5908" y="10634"/>
                    <a:pt x="5908" y="10634"/>
                    <a:pt x="5908" y="10634"/>
                  </a:cubicBezTo>
                  <a:cubicBezTo>
                    <a:pt x="5908" y="7311"/>
                    <a:pt x="8492" y="4652"/>
                    <a:pt x="12000" y="4652"/>
                  </a:cubicBezTo>
                  <a:cubicBezTo>
                    <a:pt x="14215" y="4652"/>
                    <a:pt x="15692" y="5483"/>
                    <a:pt x="17538" y="6812"/>
                  </a:cubicBezTo>
                  <a:cubicBezTo>
                    <a:pt x="21415" y="3323"/>
                    <a:pt x="21415" y="3323"/>
                    <a:pt x="21415" y="3323"/>
                  </a:cubicBezTo>
                  <a:cubicBezTo>
                    <a:pt x="21231" y="3157"/>
                    <a:pt x="21231" y="3157"/>
                    <a:pt x="21231" y="3157"/>
                  </a:cubicBezTo>
                  <a:cubicBezTo>
                    <a:pt x="19015" y="1329"/>
                    <a:pt x="16431" y="0"/>
                    <a:pt x="12000" y="0"/>
                  </a:cubicBezTo>
                  <a:cubicBezTo>
                    <a:pt x="4985" y="0"/>
                    <a:pt x="0" y="4818"/>
                    <a:pt x="0" y="10800"/>
                  </a:cubicBezTo>
                  <a:cubicBezTo>
                    <a:pt x="0" y="14123"/>
                    <a:pt x="1477" y="16948"/>
                    <a:pt x="4062" y="18942"/>
                  </a:cubicBezTo>
                  <a:cubicBezTo>
                    <a:pt x="6092" y="20603"/>
                    <a:pt x="8862" y="21600"/>
                    <a:pt x="11815" y="21600"/>
                  </a:cubicBezTo>
                  <a:cubicBezTo>
                    <a:pt x="16246" y="21600"/>
                    <a:pt x="19015" y="20105"/>
                    <a:pt x="21415" y="17778"/>
                  </a:cubicBezTo>
                  <a:cubicBezTo>
                    <a:pt x="21600" y="17612"/>
                    <a:pt x="21600" y="17612"/>
                    <a:pt x="21600" y="17612"/>
                  </a:cubicBezTo>
                  <a:lnTo>
                    <a:pt x="17908" y="14289"/>
                  </a:lnTo>
                  <a:close/>
                  <a:moveTo>
                    <a:pt x="17908"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18" name="Freeform 5"/>
            <p:cNvSpPr>
              <a:spLocks/>
            </p:cNvSpPr>
            <p:nvPr/>
          </p:nvSpPr>
          <p:spPr bwMode="auto">
            <a:xfrm>
              <a:off x="386" y="90"/>
              <a:ext cx="150" cy="166"/>
            </a:xfrm>
            <a:custGeom>
              <a:avLst/>
              <a:gdLst>
                <a:gd name="T0" fmla="*/ 126 w 21600"/>
                <a:gd name="T1" fmla="*/ 110 h 21600"/>
                <a:gd name="T2" fmla="*/ 123 w 21600"/>
                <a:gd name="T3" fmla="*/ 111 h 21600"/>
                <a:gd name="T4" fmla="*/ 85 w 21600"/>
                <a:gd name="T5" fmla="*/ 129 h 21600"/>
                <a:gd name="T6" fmla="*/ 56 w 21600"/>
                <a:gd name="T7" fmla="*/ 119 h 21600"/>
                <a:gd name="T8" fmla="*/ 41 w 21600"/>
                <a:gd name="T9" fmla="*/ 83 h 21600"/>
                <a:gd name="T10" fmla="*/ 41 w 21600"/>
                <a:gd name="T11" fmla="*/ 82 h 21600"/>
                <a:gd name="T12" fmla="*/ 85 w 21600"/>
                <a:gd name="T13" fmla="*/ 36 h 21600"/>
                <a:gd name="T14" fmla="*/ 122 w 21600"/>
                <a:gd name="T15" fmla="*/ 52 h 21600"/>
                <a:gd name="T16" fmla="*/ 149 w 21600"/>
                <a:gd name="T17" fmla="*/ 26 h 21600"/>
                <a:gd name="T18" fmla="*/ 147 w 21600"/>
                <a:gd name="T19" fmla="*/ 24 h 21600"/>
                <a:gd name="T20" fmla="*/ 85 w 21600"/>
                <a:gd name="T21" fmla="*/ 0 h 21600"/>
                <a:gd name="T22" fmla="*/ 0 w 21600"/>
                <a:gd name="T23" fmla="*/ 83 h 21600"/>
                <a:gd name="T24" fmla="*/ 28 w 21600"/>
                <a:gd name="T25" fmla="*/ 146 h 21600"/>
                <a:gd name="T26" fmla="*/ 83 w 21600"/>
                <a:gd name="T27" fmla="*/ 166 h 21600"/>
                <a:gd name="T28" fmla="*/ 149 w 21600"/>
                <a:gd name="T29" fmla="*/ 137 h 21600"/>
                <a:gd name="T30" fmla="*/ 150 w 21600"/>
                <a:gd name="T31" fmla="*/ 135 h 21600"/>
                <a:gd name="T32" fmla="*/ 126 w 21600"/>
                <a:gd name="T33" fmla="*/ 110 h 21600"/>
                <a:gd name="T34" fmla="*/ 126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8092" y="14289"/>
                  </a:moveTo>
                  <a:cubicBezTo>
                    <a:pt x="17723" y="14455"/>
                    <a:pt x="17723" y="14455"/>
                    <a:pt x="17723" y="14455"/>
                  </a:cubicBezTo>
                  <a:cubicBezTo>
                    <a:pt x="16062" y="15951"/>
                    <a:pt x="14585" y="16782"/>
                    <a:pt x="12185" y="16782"/>
                  </a:cubicBezTo>
                  <a:cubicBezTo>
                    <a:pt x="10523" y="16782"/>
                    <a:pt x="9046" y="16283"/>
                    <a:pt x="8123" y="15452"/>
                  </a:cubicBezTo>
                  <a:cubicBezTo>
                    <a:pt x="6831" y="14289"/>
                    <a:pt x="5908" y="12628"/>
                    <a:pt x="5908" y="10800"/>
                  </a:cubicBezTo>
                  <a:cubicBezTo>
                    <a:pt x="5908" y="10634"/>
                    <a:pt x="5908" y="10634"/>
                    <a:pt x="5908" y="10634"/>
                  </a:cubicBezTo>
                  <a:cubicBezTo>
                    <a:pt x="5908" y="7311"/>
                    <a:pt x="8492" y="4652"/>
                    <a:pt x="12185" y="4652"/>
                  </a:cubicBezTo>
                  <a:cubicBezTo>
                    <a:pt x="14215" y="4652"/>
                    <a:pt x="15877" y="5483"/>
                    <a:pt x="17538" y="6812"/>
                  </a:cubicBezTo>
                  <a:cubicBezTo>
                    <a:pt x="21415" y="3323"/>
                    <a:pt x="21415" y="3323"/>
                    <a:pt x="21415" y="3323"/>
                  </a:cubicBezTo>
                  <a:cubicBezTo>
                    <a:pt x="21231" y="3157"/>
                    <a:pt x="21231" y="3157"/>
                    <a:pt x="21231" y="3157"/>
                  </a:cubicBezTo>
                  <a:cubicBezTo>
                    <a:pt x="19200" y="1329"/>
                    <a:pt x="16431" y="0"/>
                    <a:pt x="12185" y="0"/>
                  </a:cubicBezTo>
                  <a:cubicBezTo>
                    <a:pt x="4985" y="0"/>
                    <a:pt x="0" y="4818"/>
                    <a:pt x="0" y="10800"/>
                  </a:cubicBezTo>
                  <a:cubicBezTo>
                    <a:pt x="0" y="14123"/>
                    <a:pt x="1662" y="16948"/>
                    <a:pt x="4062" y="18942"/>
                  </a:cubicBezTo>
                  <a:cubicBezTo>
                    <a:pt x="6092" y="20603"/>
                    <a:pt x="8862" y="21600"/>
                    <a:pt x="12000" y="21600"/>
                  </a:cubicBezTo>
                  <a:cubicBezTo>
                    <a:pt x="16431" y="21600"/>
                    <a:pt x="19015" y="20105"/>
                    <a:pt x="21415" y="17778"/>
                  </a:cubicBezTo>
                  <a:cubicBezTo>
                    <a:pt x="21600" y="17612"/>
                    <a:pt x="21600" y="17612"/>
                    <a:pt x="21600" y="17612"/>
                  </a:cubicBezTo>
                  <a:lnTo>
                    <a:pt x="18092" y="14289"/>
                  </a:lnTo>
                  <a:close/>
                  <a:moveTo>
                    <a:pt x="18092"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19" name="Freeform 6"/>
            <p:cNvSpPr>
              <a:spLocks/>
            </p:cNvSpPr>
            <p:nvPr/>
          </p:nvSpPr>
          <p:spPr bwMode="auto">
            <a:xfrm>
              <a:off x="239" y="90"/>
              <a:ext cx="129" cy="164"/>
            </a:xfrm>
            <a:custGeom>
              <a:avLst/>
              <a:gdLst>
                <a:gd name="T0" fmla="*/ 129 w 21600"/>
                <a:gd name="T1" fmla="*/ 113 h 21600"/>
                <a:gd name="T2" fmla="*/ 80 w 21600"/>
                <a:gd name="T3" fmla="*/ 65 h 21600"/>
                <a:gd name="T4" fmla="*/ 74 w 21600"/>
                <a:gd name="T5" fmla="*/ 64 h 21600"/>
                <a:gd name="T6" fmla="*/ 46 w 21600"/>
                <a:gd name="T7" fmla="*/ 47 h 21600"/>
                <a:gd name="T8" fmla="*/ 46 w 21600"/>
                <a:gd name="T9" fmla="*/ 46 h 21600"/>
                <a:gd name="T10" fmla="*/ 64 w 21600"/>
                <a:gd name="T11" fmla="*/ 36 h 21600"/>
                <a:gd name="T12" fmla="*/ 95 w 21600"/>
                <a:gd name="T13" fmla="*/ 44 h 21600"/>
                <a:gd name="T14" fmla="*/ 98 w 21600"/>
                <a:gd name="T15" fmla="*/ 47 h 21600"/>
                <a:gd name="T16" fmla="*/ 125 w 21600"/>
                <a:gd name="T17" fmla="*/ 22 h 21600"/>
                <a:gd name="T18" fmla="*/ 124 w 21600"/>
                <a:gd name="T19" fmla="*/ 20 h 21600"/>
                <a:gd name="T20" fmla="*/ 120 w 21600"/>
                <a:gd name="T21" fmla="*/ 18 h 21600"/>
                <a:gd name="T22" fmla="*/ 64 w 21600"/>
                <a:gd name="T23" fmla="*/ 0 h 21600"/>
                <a:gd name="T24" fmla="*/ 8 w 21600"/>
                <a:gd name="T25" fmla="*/ 50 h 21600"/>
                <a:gd name="T26" fmla="*/ 43 w 21600"/>
                <a:gd name="T27" fmla="*/ 94 h 21600"/>
                <a:gd name="T28" fmla="*/ 50 w 21600"/>
                <a:gd name="T29" fmla="*/ 97 h 21600"/>
                <a:gd name="T30" fmla="*/ 60 w 21600"/>
                <a:gd name="T31" fmla="*/ 99 h 21600"/>
                <a:gd name="T32" fmla="*/ 89 w 21600"/>
                <a:gd name="T33" fmla="*/ 117 h 21600"/>
                <a:gd name="T34" fmla="*/ 70 w 21600"/>
                <a:gd name="T35" fmla="*/ 130 h 21600"/>
                <a:gd name="T36" fmla="*/ 31 w 21600"/>
                <a:gd name="T37" fmla="*/ 116 h 21600"/>
                <a:gd name="T38" fmla="*/ 26 w 21600"/>
                <a:gd name="T39" fmla="*/ 112 h 21600"/>
                <a:gd name="T40" fmla="*/ 0 w 21600"/>
                <a:gd name="T41" fmla="*/ 137 h 21600"/>
                <a:gd name="T42" fmla="*/ 1 w 21600"/>
                <a:gd name="T43" fmla="*/ 139 h 21600"/>
                <a:gd name="T44" fmla="*/ 5 w 21600"/>
                <a:gd name="T45" fmla="*/ 141 h 21600"/>
                <a:gd name="T46" fmla="*/ 69 w 21600"/>
                <a:gd name="T47" fmla="*/ 164 h 21600"/>
                <a:gd name="T48" fmla="*/ 129 w 21600"/>
                <a:gd name="T49" fmla="*/ 114 h 21600"/>
                <a:gd name="T50" fmla="*/ 129 w 21600"/>
                <a:gd name="T51" fmla="*/ 113 h 21600"/>
                <a:gd name="T52" fmla="*/ 129 w 21600"/>
                <a:gd name="T53" fmla="*/ 113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600"/>
                <a:gd name="T82" fmla="*/ 0 h 21600"/>
                <a:gd name="T83" fmla="*/ 21600 w 21600"/>
                <a:gd name="T84" fmla="*/ 21600 h 216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600" h="21600">
                  <a:moveTo>
                    <a:pt x="21600" y="14902"/>
                  </a:moveTo>
                  <a:cubicBezTo>
                    <a:pt x="21600" y="11386"/>
                    <a:pt x="18606" y="9712"/>
                    <a:pt x="13473" y="8540"/>
                  </a:cubicBezTo>
                  <a:cubicBezTo>
                    <a:pt x="13259" y="8540"/>
                    <a:pt x="12618" y="8372"/>
                    <a:pt x="12404" y="8372"/>
                  </a:cubicBezTo>
                  <a:cubicBezTo>
                    <a:pt x="8341" y="7535"/>
                    <a:pt x="7699" y="7200"/>
                    <a:pt x="7699" y="6195"/>
                  </a:cubicBezTo>
                  <a:cubicBezTo>
                    <a:pt x="7699" y="6028"/>
                    <a:pt x="7699" y="6028"/>
                    <a:pt x="7699" y="6028"/>
                  </a:cubicBezTo>
                  <a:cubicBezTo>
                    <a:pt x="7699" y="5358"/>
                    <a:pt x="8554" y="4688"/>
                    <a:pt x="10693" y="4688"/>
                  </a:cubicBezTo>
                  <a:cubicBezTo>
                    <a:pt x="12190" y="4688"/>
                    <a:pt x="13901" y="5023"/>
                    <a:pt x="15826" y="5860"/>
                  </a:cubicBezTo>
                  <a:cubicBezTo>
                    <a:pt x="16040" y="6028"/>
                    <a:pt x="16253" y="6028"/>
                    <a:pt x="16467" y="6195"/>
                  </a:cubicBezTo>
                  <a:cubicBezTo>
                    <a:pt x="20958" y="2847"/>
                    <a:pt x="20958" y="2847"/>
                    <a:pt x="20958" y="2847"/>
                  </a:cubicBezTo>
                  <a:cubicBezTo>
                    <a:pt x="20745" y="2679"/>
                    <a:pt x="20745" y="2679"/>
                    <a:pt x="20745" y="2679"/>
                  </a:cubicBezTo>
                  <a:cubicBezTo>
                    <a:pt x="20531" y="2512"/>
                    <a:pt x="20317" y="2512"/>
                    <a:pt x="20103" y="2344"/>
                  </a:cubicBezTo>
                  <a:cubicBezTo>
                    <a:pt x="17537" y="837"/>
                    <a:pt x="14329" y="0"/>
                    <a:pt x="10693" y="0"/>
                  </a:cubicBezTo>
                  <a:cubicBezTo>
                    <a:pt x="5133" y="0"/>
                    <a:pt x="1283" y="2512"/>
                    <a:pt x="1283" y="6530"/>
                  </a:cubicBezTo>
                  <a:cubicBezTo>
                    <a:pt x="1069" y="10047"/>
                    <a:pt x="3636" y="11553"/>
                    <a:pt x="7271" y="12391"/>
                  </a:cubicBezTo>
                  <a:cubicBezTo>
                    <a:pt x="7699" y="12558"/>
                    <a:pt x="7913" y="12558"/>
                    <a:pt x="8341" y="12726"/>
                  </a:cubicBezTo>
                  <a:cubicBezTo>
                    <a:pt x="8768" y="12893"/>
                    <a:pt x="9410" y="12893"/>
                    <a:pt x="10051" y="13060"/>
                  </a:cubicBezTo>
                  <a:cubicBezTo>
                    <a:pt x="14543" y="14065"/>
                    <a:pt x="14970" y="14400"/>
                    <a:pt x="14970" y="15405"/>
                  </a:cubicBezTo>
                  <a:cubicBezTo>
                    <a:pt x="14970" y="16409"/>
                    <a:pt x="13901" y="17079"/>
                    <a:pt x="11762" y="17079"/>
                  </a:cubicBezTo>
                  <a:cubicBezTo>
                    <a:pt x="9196" y="17079"/>
                    <a:pt x="7057" y="16409"/>
                    <a:pt x="5133" y="15237"/>
                  </a:cubicBezTo>
                  <a:cubicBezTo>
                    <a:pt x="4919" y="15070"/>
                    <a:pt x="4705" y="14902"/>
                    <a:pt x="4277" y="14735"/>
                  </a:cubicBezTo>
                  <a:cubicBezTo>
                    <a:pt x="0" y="18084"/>
                    <a:pt x="0" y="18084"/>
                    <a:pt x="0" y="18084"/>
                  </a:cubicBezTo>
                  <a:cubicBezTo>
                    <a:pt x="214" y="18251"/>
                    <a:pt x="214" y="18251"/>
                    <a:pt x="214" y="18251"/>
                  </a:cubicBezTo>
                  <a:cubicBezTo>
                    <a:pt x="428" y="18419"/>
                    <a:pt x="642" y="18419"/>
                    <a:pt x="855" y="18586"/>
                  </a:cubicBezTo>
                  <a:cubicBezTo>
                    <a:pt x="3850" y="20595"/>
                    <a:pt x="7699" y="21600"/>
                    <a:pt x="11549" y="21600"/>
                  </a:cubicBezTo>
                  <a:cubicBezTo>
                    <a:pt x="17323" y="21600"/>
                    <a:pt x="21600" y="19256"/>
                    <a:pt x="21600" y="15070"/>
                  </a:cubicBezTo>
                  <a:lnTo>
                    <a:pt x="21600" y="14902"/>
                  </a:lnTo>
                  <a:close/>
                  <a:moveTo>
                    <a:pt x="21600" y="14902"/>
                  </a:moveTo>
                </a:path>
              </a:pathLst>
            </a:custGeom>
            <a:solidFill>
              <a:srgbClr val="FFFFFF"/>
            </a:solidFill>
            <a:ln w="9525" cap="flat">
              <a:noFill/>
              <a:round/>
              <a:headEnd type="none" w="med" len="med"/>
              <a:tailEnd type="none" w="med" len="med"/>
            </a:ln>
          </p:spPr>
          <p:txBody>
            <a:bodyPr lIns="0" tIns="0" rIns="0" bIns="0"/>
            <a:lstStyle/>
            <a:p>
              <a:endParaRPr lang="en-US" dirty="0"/>
            </a:p>
          </p:txBody>
        </p:sp>
      </p:grpSp>
    </p:spTree>
    <p:extLst>
      <p:ext uri="{BB962C8B-B14F-4D97-AF65-F5344CB8AC3E}">
        <p14:creationId xmlns:p14="http://schemas.microsoft.com/office/powerpoint/2010/main" val="250369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713" y="341973"/>
            <a:ext cx="8408987" cy="589360"/>
          </a:xfrm>
        </p:spPr>
        <p:txBody>
          <a:bodyPr/>
          <a:lstStyle>
            <a:lvl1pPr>
              <a:defRPr sz="32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66713" y="1059399"/>
            <a:ext cx="8408987" cy="1597360"/>
          </a:xfr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167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6713" y="342900"/>
            <a:ext cx="8408987" cy="589360"/>
          </a:xfrm>
        </p:spPr>
        <p:txBody>
          <a:bodyPr/>
          <a:lstStyle>
            <a:lvl1pPr>
              <a:defRPr sz="32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66713" y="1059399"/>
            <a:ext cx="4151312" cy="1597360"/>
          </a:xfrm>
        </p:spPr>
        <p:txBody>
          <a:bodyPr/>
          <a:lstStyle>
            <a:lvl1pPr>
              <a:buClr>
                <a:schemeClr val="bg2"/>
              </a:buClr>
              <a:defRPr sz="2000"/>
            </a:lvl1pPr>
            <a:lvl2pPr>
              <a:buClr>
                <a:schemeClr val="bg2"/>
              </a:buClr>
              <a:defRPr sz="1800"/>
            </a:lvl2pPr>
            <a:lvl3pPr>
              <a:buClr>
                <a:schemeClr val="bg2"/>
              </a:buClr>
              <a:defRPr sz="1600"/>
            </a:lvl3pPr>
            <a:lvl4pPr>
              <a:buClr>
                <a:schemeClr val="bg2"/>
              </a:buClr>
              <a:defRPr sz="1600"/>
            </a:lvl4pPr>
            <a:lvl5pPr>
              <a:buClr>
                <a:schemeClr val="bg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4392" y="1059399"/>
            <a:ext cx="4151313" cy="1597360"/>
          </a:xfrm>
        </p:spPr>
        <p:txBody>
          <a:bodyPr/>
          <a:lstStyle>
            <a:lvl1pPr>
              <a:buClr>
                <a:schemeClr val="bg2"/>
              </a:buClr>
              <a:defRPr sz="2000"/>
            </a:lvl1pPr>
            <a:lvl2pPr>
              <a:buClr>
                <a:schemeClr val="bg2"/>
              </a:buClr>
              <a:defRPr sz="1800"/>
            </a:lvl2pPr>
            <a:lvl3pPr>
              <a:buClr>
                <a:schemeClr val="bg2"/>
              </a:buClr>
              <a:defRPr sz="1600"/>
            </a:lvl3pPr>
            <a:lvl4pPr>
              <a:buClr>
                <a:schemeClr val="bg2"/>
              </a:buClr>
              <a:defRPr sz="1600"/>
            </a:lvl4pPr>
            <a:lvl5pPr>
              <a:buClr>
                <a:schemeClr val="bg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511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6713" y="342902"/>
            <a:ext cx="8408987" cy="543975"/>
          </a:xfrm>
        </p:spPr>
        <p:txBody>
          <a:bodyPr/>
          <a:lstStyle>
            <a:lvl1pPr>
              <a:defRPr sz="320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366713" y="1059401"/>
            <a:ext cx="4151376" cy="263149"/>
          </a:xfrm>
          <a:solidFill>
            <a:srgbClr val="588BA3"/>
          </a:solidFill>
        </p:spPr>
        <p:txBody>
          <a:bodyPr lIns="36576" tIns="36576" rIns="36576" bIns="36576" anchor="t">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66713" y="1403210"/>
            <a:ext cx="4151376" cy="1597360"/>
          </a:xfrm>
        </p:spPr>
        <p:txBody>
          <a:bodyPr/>
          <a:lstStyle>
            <a:lvl1pPr>
              <a:buClr>
                <a:schemeClr val="bg2"/>
              </a:buClr>
              <a:defRPr sz="2000"/>
            </a:lvl1pPr>
            <a:lvl2pPr>
              <a:buClr>
                <a:schemeClr val="bg2"/>
              </a:buClr>
              <a:defRPr sz="1800"/>
            </a:lvl2pPr>
            <a:lvl3pPr>
              <a:buClr>
                <a:schemeClr val="bg2"/>
              </a:buClr>
              <a:defRPr sz="1600"/>
            </a:lvl3pPr>
            <a:lvl4pPr>
              <a:buClr>
                <a:schemeClr val="bg2"/>
              </a:buClr>
              <a:defRPr sz="1600"/>
            </a:lvl4pPr>
            <a:lvl5pPr>
              <a:buClr>
                <a:schemeClr val="bg2"/>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4392" y="1059401"/>
            <a:ext cx="4151313" cy="263149"/>
          </a:xfrm>
          <a:solidFill>
            <a:schemeClr val="accent2"/>
          </a:solidFill>
        </p:spPr>
        <p:txBody>
          <a:bodyPr lIns="36576" tIns="36576" rIns="36576" bIns="36576" anchor="t">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4392" y="1411004"/>
            <a:ext cx="4151313" cy="1597360"/>
          </a:xfrm>
        </p:spPr>
        <p:txBody>
          <a:bodyPr/>
          <a:lstStyle>
            <a:lvl1pPr>
              <a:buClr>
                <a:schemeClr val="bg2"/>
              </a:buClr>
              <a:defRPr sz="2000"/>
            </a:lvl1pPr>
            <a:lvl2pPr>
              <a:buClr>
                <a:schemeClr val="bg2"/>
              </a:buClr>
              <a:defRPr sz="1800"/>
            </a:lvl2pPr>
            <a:lvl3pPr>
              <a:buClr>
                <a:schemeClr val="bg2"/>
              </a:buClr>
              <a:defRPr sz="1600"/>
            </a:lvl3pPr>
            <a:lvl4pPr>
              <a:buClr>
                <a:schemeClr val="bg2"/>
              </a:buClr>
              <a:defRPr sz="1600"/>
            </a:lvl4pPr>
            <a:lvl5pPr>
              <a:buClr>
                <a:schemeClr val="bg2"/>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45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6713" y="342900"/>
            <a:ext cx="8408987" cy="589360"/>
          </a:xfrm>
        </p:spPr>
        <p:txBody>
          <a:bodyPr/>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9593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66713" y="342900"/>
            <a:ext cx="8408987" cy="589360"/>
          </a:xfrm>
        </p:spPr>
        <p:txBody>
          <a:bodyPr/>
          <a:lstStyle>
            <a:lvl1pPr>
              <a:defRPr sz="3200">
                <a:solidFill>
                  <a:schemeClr val="tx1"/>
                </a:solidFill>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365760" y="1065811"/>
            <a:ext cx="8434388" cy="443198"/>
          </a:xfrm>
        </p:spPr>
        <p:txBody>
          <a:bodyPr/>
          <a:lstStyle>
            <a:lvl1pPr>
              <a:buClr>
                <a:schemeClr val="bg2"/>
              </a:buClr>
              <a:defRPr sz="3200"/>
            </a:lvl1pPr>
          </a:lstStyle>
          <a:p>
            <a:r>
              <a:rPr lang="en-US" dirty="0" smtClean="0"/>
              <a:t>Click icon to add table</a:t>
            </a:r>
            <a:endParaRPr lang="en-US" dirty="0"/>
          </a:p>
        </p:txBody>
      </p:sp>
      <p:grpSp>
        <p:nvGrpSpPr>
          <p:cNvPr id="4" name="Group 7"/>
          <p:cNvGrpSpPr>
            <a:grpSpLocks/>
          </p:cNvGrpSpPr>
          <p:nvPr userDrawn="1"/>
        </p:nvGrpSpPr>
        <p:grpSpPr bwMode="auto">
          <a:xfrm>
            <a:off x="304949" y="4597844"/>
            <a:ext cx="648673" cy="305626"/>
            <a:chOff x="0" y="0"/>
            <a:chExt cx="616" cy="343"/>
          </a:xfrm>
        </p:grpSpPr>
        <p:sp>
          <p:nvSpPr>
            <p:cNvPr id="5" name="Freeform 3"/>
            <p:cNvSpPr>
              <a:spLocks/>
            </p:cNvSpPr>
            <p:nvPr/>
          </p:nvSpPr>
          <p:spPr bwMode="auto">
            <a:xfrm>
              <a:off x="0" y="0"/>
              <a:ext cx="616" cy="343"/>
            </a:xfrm>
            <a:custGeom>
              <a:avLst/>
              <a:gdLst>
                <a:gd name="T0" fmla="*/ 523 w 21600"/>
                <a:gd name="T1" fmla="*/ 343 h 21600"/>
                <a:gd name="T2" fmla="*/ 616 w 21600"/>
                <a:gd name="T3" fmla="*/ 252 h 21600"/>
                <a:gd name="T4" fmla="*/ 616 w 21600"/>
                <a:gd name="T5" fmla="*/ 0 h 21600"/>
                <a:gd name="T6" fmla="*/ 93 w 21600"/>
                <a:gd name="T7" fmla="*/ 0 h 21600"/>
                <a:gd name="T8" fmla="*/ 0 w 21600"/>
                <a:gd name="T9" fmla="*/ 92 h 21600"/>
                <a:gd name="T10" fmla="*/ 0 w 21600"/>
                <a:gd name="T11" fmla="*/ 343 h 21600"/>
                <a:gd name="T12" fmla="*/ 523 w 21600"/>
                <a:gd name="T13" fmla="*/ 343 h 21600"/>
                <a:gd name="T14" fmla="*/ 523 w 21600"/>
                <a:gd name="T15" fmla="*/ 343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8330" y="21600"/>
                  </a:moveTo>
                  <a:lnTo>
                    <a:pt x="21600" y="15845"/>
                  </a:lnTo>
                  <a:lnTo>
                    <a:pt x="21600" y="0"/>
                  </a:lnTo>
                  <a:lnTo>
                    <a:pt x="3270" y="0"/>
                  </a:lnTo>
                  <a:lnTo>
                    <a:pt x="0" y="5823"/>
                  </a:lnTo>
                  <a:lnTo>
                    <a:pt x="0" y="21600"/>
                  </a:lnTo>
                  <a:lnTo>
                    <a:pt x="18330" y="21600"/>
                  </a:lnTo>
                  <a:close/>
                  <a:moveTo>
                    <a:pt x="18330" y="21600"/>
                  </a:moveTo>
                </a:path>
              </a:pathLst>
            </a:custGeom>
            <a:solidFill>
              <a:srgbClr val="EE2525"/>
            </a:solidFill>
            <a:ln w="9525" cap="flat">
              <a:noFill/>
              <a:round/>
              <a:headEnd type="none" w="med" len="med"/>
              <a:tailEnd type="none" w="med" len="med"/>
            </a:ln>
          </p:spPr>
          <p:txBody>
            <a:bodyPr lIns="0" tIns="0" rIns="0" bIns="0"/>
            <a:lstStyle/>
            <a:p>
              <a:endParaRPr lang="en-US" dirty="0"/>
            </a:p>
          </p:txBody>
        </p:sp>
        <p:sp>
          <p:nvSpPr>
            <p:cNvPr id="6" name="Freeform 4"/>
            <p:cNvSpPr>
              <a:spLocks/>
            </p:cNvSpPr>
            <p:nvPr/>
          </p:nvSpPr>
          <p:spPr bwMode="auto">
            <a:xfrm>
              <a:off x="75" y="90"/>
              <a:ext cx="150" cy="166"/>
            </a:xfrm>
            <a:custGeom>
              <a:avLst/>
              <a:gdLst>
                <a:gd name="T0" fmla="*/ 124 w 21600"/>
                <a:gd name="T1" fmla="*/ 110 h 21600"/>
                <a:gd name="T2" fmla="*/ 123 w 21600"/>
                <a:gd name="T3" fmla="*/ 111 h 21600"/>
                <a:gd name="T4" fmla="*/ 83 w 21600"/>
                <a:gd name="T5" fmla="*/ 129 h 21600"/>
                <a:gd name="T6" fmla="*/ 55 w 21600"/>
                <a:gd name="T7" fmla="*/ 119 h 21600"/>
                <a:gd name="T8" fmla="*/ 41 w 21600"/>
                <a:gd name="T9" fmla="*/ 83 h 21600"/>
                <a:gd name="T10" fmla="*/ 41 w 21600"/>
                <a:gd name="T11" fmla="*/ 82 h 21600"/>
                <a:gd name="T12" fmla="*/ 83 w 21600"/>
                <a:gd name="T13" fmla="*/ 36 h 21600"/>
                <a:gd name="T14" fmla="*/ 122 w 21600"/>
                <a:gd name="T15" fmla="*/ 52 h 21600"/>
                <a:gd name="T16" fmla="*/ 149 w 21600"/>
                <a:gd name="T17" fmla="*/ 26 h 21600"/>
                <a:gd name="T18" fmla="*/ 147 w 21600"/>
                <a:gd name="T19" fmla="*/ 24 h 21600"/>
                <a:gd name="T20" fmla="*/ 83 w 21600"/>
                <a:gd name="T21" fmla="*/ 0 h 21600"/>
                <a:gd name="T22" fmla="*/ 0 w 21600"/>
                <a:gd name="T23" fmla="*/ 83 h 21600"/>
                <a:gd name="T24" fmla="*/ 28 w 21600"/>
                <a:gd name="T25" fmla="*/ 146 h 21600"/>
                <a:gd name="T26" fmla="*/ 82 w 21600"/>
                <a:gd name="T27" fmla="*/ 166 h 21600"/>
                <a:gd name="T28" fmla="*/ 149 w 21600"/>
                <a:gd name="T29" fmla="*/ 137 h 21600"/>
                <a:gd name="T30" fmla="*/ 150 w 21600"/>
                <a:gd name="T31" fmla="*/ 135 h 21600"/>
                <a:gd name="T32" fmla="*/ 124 w 21600"/>
                <a:gd name="T33" fmla="*/ 110 h 21600"/>
                <a:gd name="T34" fmla="*/ 124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7908" y="14289"/>
                  </a:moveTo>
                  <a:cubicBezTo>
                    <a:pt x="17723" y="14455"/>
                    <a:pt x="17723" y="14455"/>
                    <a:pt x="17723" y="14455"/>
                  </a:cubicBezTo>
                  <a:cubicBezTo>
                    <a:pt x="15877" y="15951"/>
                    <a:pt x="14585" y="16782"/>
                    <a:pt x="12000" y="16782"/>
                  </a:cubicBezTo>
                  <a:cubicBezTo>
                    <a:pt x="10338" y="16782"/>
                    <a:pt x="9046" y="16283"/>
                    <a:pt x="7938" y="15452"/>
                  </a:cubicBezTo>
                  <a:cubicBezTo>
                    <a:pt x="6646" y="14289"/>
                    <a:pt x="5908" y="12628"/>
                    <a:pt x="5908" y="10800"/>
                  </a:cubicBezTo>
                  <a:cubicBezTo>
                    <a:pt x="5908" y="10634"/>
                    <a:pt x="5908" y="10634"/>
                    <a:pt x="5908" y="10634"/>
                  </a:cubicBezTo>
                  <a:cubicBezTo>
                    <a:pt x="5908" y="7311"/>
                    <a:pt x="8492" y="4652"/>
                    <a:pt x="12000" y="4652"/>
                  </a:cubicBezTo>
                  <a:cubicBezTo>
                    <a:pt x="14215" y="4652"/>
                    <a:pt x="15692" y="5483"/>
                    <a:pt x="17538" y="6812"/>
                  </a:cubicBezTo>
                  <a:cubicBezTo>
                    <a:pt x="21415" y="3323"/>
                    <a:pt x="21415" y="3323"/>
                    <a:pt x="21415" y="3323"/>
                  </a:cubicBezTo>
                  <a:cubicBezTo>
                    <a:pt x="21231" y="3157"/>
                    <a:pt x="21231" y="3157"/>
                    <a:pt x="21231" y="3157"/>
                  </a:cubicBezTo>
                  <a:cubicBezTo>
                    <a:pt x="19015" y="1329"/>
                    <a:pt x="16431" y="0"/>
                    <a:pt x="12000" y="0"/>
                  </a:cubicBezTo>
                  <a:cubicBezTo>
                    <a:pt x="4985" y="0"/>
                    <a:pt x="0" y="4818"/>
                    <a:pt x="0" y="10800"/>
                  </a:cubicBezTo>
                  <a:cubicBezTo>
                    <a:pt x="0" y="14123"/>
                    <a:pt x="1477" y="16948"/>
                    <a:pt x="4062" y="18942"/>
                  </a:cubicBezTo>
                  <a:cubicBezTo>
                    <a:pt x="6092" y="20603"/>
                    <a:pt x="8862" y="21600"/>
                    <a:pt x="11815" y="21600"/>
                  </a:cubicBezTo>
                  <a:cubicBezTo>
                    <a:pt x="16246" y="21600"/>
                    <a:pt x="19015" y="20105"/>
                    <a:pt x="21415" y="17778"/>
                  </a:cubicBezTo>
                  <a:cubicBezTo>
                    <a:pt x="21600" y="17612"/>
                    <a:pt x="21600" y="17612"/>
                    <a:pt x="21600" y="17612"/>
                  </a:cubicBezTo>
                  <a:lnTo>
                    <a:pt x="17908" y="14289"/>
                  </a:lnTo>
                  <a:close/>
                  <a:moveTo>
                    <a:pt x="17908"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7" name="Freeform 5"/>
            <p:cNvSpPr>
              <a:spLocks/>
            </p:cNvSpPr>
            <p:nvPr/>
          </p:nvSpPr>
          <p:spPr bwMode="auto">
            <a:xfrm>
              <a:off x="386" y="90"/>
              <a:ext cx="150" cy="166"/>
            </a:xfrm>
            <a:custGeom>
              <a:avLst/>
              <a:gdLst>
                <a:gd name="T0" fmla="*/ 126 w 21600"/>
                <a:gd name="T1" fmla="*/ 110 h 21600"/>
                <a:gd name="T2" fmla="*/ 123 w 21600"/>
                <a:gd name="T3" fmla="*/ 111 h 21600"/>
                <a:gd name="T4" fmla="*/ 85 w 21600"/>
                <a:gd name="T5" fmla="*/ 129 h 21600"/>
                <a:gd name="T6" fmla="*/ 56 w 21600"/>
                <a:gd name="T7" fmla="*/ 119 h 21600"/>
                <a:gd name="T8" fmla="*/ 41 w 21600"/>
                <a:gd name="T9" fmla="*/ 83 h 21600"/>
                <a:gd name="T10" fmla="*/ 41 w 21600"/>
                <a:gd name="T11" fmla="*/ 82 h 21600"/>
                <a:gd name="T12" fmla="*/ 85 w 21600"/>
                <a:gd name="T13" fmla="*/ 36 h 21600"/>
                <a:gd name="T14" fmla="*/ 122 w 21600"/>
                <a:gd name="T15" fmla="*/ 52 h 21600"/>
                <a:gd name="T16" fmla="*/ 149 w 21600"/>
                <a:gd name="T17" fmla="*/ 26 h 21600"/>
                <a:gd name="T18" fmla="*/ 147 w 21600"/>
                <a:gd name="T19" fmla="*/ 24 h 21600"/>
                <a:gd name="T20" fmla="*/ 85 w 21600"/>
                <a:gd name="T21" fmla="*/ 0 h 21600"/>
                <a:gd name="T22" fmla="*/ 0 w 21600"/>
                <a:gd name="T23" fmla="*/ 83 h 21600"/>
                <a:gd name="T24" fmla="*/ 28 w 21600"/>
                <a:gd name="T25" fmla="*/ 146 h 21600"/>
                <a:gd name="T26" fmla="*/ 83 w 21600"/>
                <a:gd name="T27" fmla="*/ 166 h 21600"/>
                <a:gd name="T28" fmla="*/ 149 w 21600"/>
                <a:gd name="T29" fmla="*/ 137 h 21600"/>
                <a:gd name="T30" fmla="*/ 150 w 21600"/>
                <a:gd name="T31" fmla="*/ 135 h 21600"/>
                <a:gd name="T32" fmla="*/ 126 w 21600"/>
                <a:gd name="T33" fmla="*/ 110 h 21600"/>
                <a:gd name="T34" fmla="*/ 126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8092" y="14289"/>
                  </a:moveTo>
                  <a:cubicBezTo>
                    <a:pt x="17723" y="14455"/>
                    <a:pt x="17723" y="14455"/>
                    <a:pt x="17723" y="14455"/>
                  </a:cubicBezTo>
                  <a:cubicBezTo>
                    <a:pt x="16062" y="15951"/>
                    <a:pt x="14585" y="16782"/>
                    <a:pt x="12185" y="16782"/>
                  </a:cubicBezTo>
                  <a:cubicBezTo>
                    <a:pt x="10523" y="16782"/>
                    <a:pt x="9046" y="16283"/>
                    <a:pt x="8123" y="15452"/>
                  </a:cubicBezTo>
                  <a:cubicBezTo>
                    <a:pt x="6831" y="14289"/>
                    <a:pt x="5908" y="12628"/>
                    <a:pt x="5908" y="10800"/>
                  </a:cubicBezTo>
                  <a:cubicBezTo>
                    <a:pt x="5908" y="10634"/>
                    <a:pt x="5908" y="10634"/>
                    <a:pt x="5908" y="10634"/>
                  </a:cubicBezTo>
                  <a:cubicBezTo>
                    <a:pt x="5908" y="7311"/>
                    <a:pt x="8492" y="4652"/>
                    <a:pt x="12185" y="4652"/>
                  </a:cubicBezTo>
                  <a:cubicBezTo>
                    <a:pt x="14215" y="4652"/>
                    <a:pt x="15877" y="5483"/>
                    <a:pt x="17538" y="6812"/>
                  </a:cubicBezTo>
                  <a:cubicBezTo>
                    <a:pt x="21415" y="3323"/>
                    <a:pt x="21415" y="3323"/>
                    <a:pt x="21415" y="3323"/>
                  </a:cubicBezTo>
                  <a:cubicBezTo>
                    <a:pt x="21231" y="3157"/>
                    <a:pt x="21231" y="3157"/>
                    <a:pt x="21231" y="3157"/>
                  </a:cubicBezTo>
                  <a:cubicBezTo>
                    <a:pt x="19200" y="1329"/>
                    <a:pt x="16431" y="0"/>
                    <a:pt x="12185" y="0"/>
                  </a:cubicBezTo>
                  <a:cubicBezTo>
                    <a:pt x="4985" y="0"/>
                    <a:pt x="0" y="4818"/>
                    <a:pt x="0" y="10800"/>
                  </a:cubicBezTo>
                  <a:cubicBezTo>
                    <a:pt x="0" y="14123"/>
                    <a:pt x="1662" y="16948"/>
                    <a:pt x="4062" y="18942"/>
                  </a:cubicBezTo>
                  <a:cubicBezTo>
                    <a:pt x="6092" y="20603"/>
                    <a:pt x="8862" y="21600"/>
                    <a:pt x="12000" y="21600"/>
                  </a:cubicBezTo>
                  <a:cubicBezTo>
                    <a:pt x="16431" y="21600"/>
                    <a:pt x="19015" y="20105"/>
                    <a:pt x="21415" y="17778"/>
                  </a:cubicBezTo>
                  <a:cubicBezTo>
                    <a:pt x="21600" y="17612"/>
                    <a:pt x="21600" y="17612"/>
                    <a:pt x="21600" y="17612"/>
                  </a:cubicBezTo>
                  <a:lnTo>
                    <a:pt x="18092" y="14289"/>
                  </a:lnTo>
                  <a:close/>
                  <a:moveTo>
                    <a:pt x="18092"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8" name="Freeform 6"/>
            <p:cNvSpPr>
              <a:spLocks/>
            </p:cNvSpPr>
            <p:nvPr/>
          </p:nvSpPr>
          <p:spPr bwMode="auto">
            <a:xfrm>
              <a:off x="239" y="90"/>
              <a:ext cx="129" cy="164"/>
            </a:xfrm>
            <a:custGeom>
              <a:avLst/>
              <a:gdLst>
                <a:gd name="T0" fmla="*/ 129 w 21600"/>
                <a:gd name="T1" fmla="*/ 113 h 21600"/>
                <a:gd name="T2" fmla="*/ 80 w 21600"/>
                <a:gd name="T3" fmla="*/ 65 h 21600"/>
                <a:gd name="T4" fmla="*/ 74 w 21600"/>
                <a:gd name="T5" fmla="*/ 64 h 21600"/>
                <a:gd name="T6" fmla="*/ 46 w 21600"/>
                <a:gd name="T7" fmla="*/ 47 h 21600"/>
                <a:gd name="T8" fmla="*/ 46 w 21600"/>
                <a:gd name="T9" fmla="*/ 46 h 21600"/>
                <a:gd name="T10" fmla="*/ 64 w 21600"/>
                <a:gd name="T11" fmla="*/ 36 h 21600"/>
                <a:gd name="T12" fmla="*/ 95 w 21600"/>
                <a:gd name="T13" fmla="*/ 44 h 21600"/>
                <a:gd name="T14" fmla="*/ 98 w 21600"/>
                <a:gd name="T15" fmla="*/ 47 h 21600"/>
                <a:gd name="T16" fmla="*/ 125 w 21600"/>
                <a:gd name="T17" fmla="*/ 22 h 21600"/>
                <a:gd name="T18" fmla="*/ 124 w 21600"/>
                <a:gd name="T19" fmla="*/ 20 h 21600"/>
                <a:gd name="T20" fmla="*/ 120 w 21600"/>
                <a:gd name="T21" fmla="*/ 18 h 21600"/>
                <a:gd name="T22" fmla="*/ 64 w 21600"/>
                <a:gd name="T23" fmla="*/ 0 h 21600"/>
                <a:gd name="T24" fmla="*/ 8 w 21600"/>
                <a:gd name="T25" fmla="*/ 50 h 21600"/>
                <a:gd name="T26" fmla="*/ 43 w 21600"/>
                <a:gd name="T27" fmla="*/ 94 h 21600"/>
                <a:gd name="T28" fmla="*/ 50 w 21600"/>
                <a:gd name="T29" fmla="*/ 97 h 21600"/>
                <a:gd name="T30" fmla="*/ 60 w 21600"/>
                <a:gd name="T31" fmla="*/ 99 h 21600"/>
                <a:gd name="T32" fmla="*/ 89 w 21600"/>
                <a:gd name="T33" fmla="*/ 117 h 21600"/>
                <a:gd name="T34" fmla="*/ 70 w 21600"/>
                <a:gd name="T35" fmla="*/ 130 h 21600"/>
                <a:gd name="T36" fmla="*/ 31 w 21600"/>
                <a:gd name="T37" fmla="*/ 116 h 21600"/>
                <a:gd name="T38" fmla="*/ 26 w 21600"/>
                <a:gd name="T39" fmla="*/ 112 h 21600"/>
                <a:gd name="T40" fmla="*/ 0 w 21600"/>
                <a:gd name="T41" fmla="*/ 137 h 21600"/>
                <a:gd name="T42" fmla="*/ 1 w 21600"/>
                <a:gd name="T43" fmla="*/ 139 h 21600"/>
                <a:gd name="T44" fmla="*/ 5 w 21600"/>
                <a:gd name="T45" fmla="*/ 141 h 21600"/>
                <a:gd name="T46" fmla="*/ 69 w 21600"/>
                <a:gd name="T47" fmla="*/ 164 h 21600"/>
                <a:gd name="T48" fmla="*/ 129 w 21600"/>
                <a:gd name="T49" fmla="*/ 114 h 21600"/>
                <a:gd name="T50" fmla="*/ 129 w 21600"/>
                <a:gd name="T51" fmla="*/ 113 h 21600"/>
                <a:gd name="T52" fmla="*/ 129 w 21600"/>
                <a:gd name="T53" fmla="*/ 113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600"/>
                <a:gd name="T82" fmla="*/ 0 h 21600"/>
                <a:gd name="T83" fmla="*/ 21600 w 21600"/>
                <a:gd name="T84" fmla="*/ 21600 h 216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600" h="21600">
                  <a:moveTo>
                    <a:pt x="21600" y="14902"/>
                  </a:moveTo>
                  <a:cubicBezTo>
                    <a:pt x="21600" y="11386"/>
                    <a:pt x="18606" y="9712"/>
                    <a:pt x="13473" y="8540"/>
                  </a:cubicBezTo>
                  <a:cubicBezTo>
                    <a:pt x="13259" y="8540"/>
                    <a:pt x="12618" y="8372"/>
                    <a:pt x="12404" y="8372"/>
                  </a:cubicBezTo>
                  <a:cubicBezTo>
                    <a:pt x="8341" y="7535"/>
                    <a:pt x="7699" y="7200"/>
                    <a:pt x="7699" y="6195"/>
                  </a:cubicBezTo>
                  <a:cubicBezTo>
                    <a:pt x="7699" y="6028"/>
                    <a:pt x="7699" y="6028"/>
                    <a:pt x="7699" y="6028"/>
                  </a:cubicBezTo>
                  <a:cubicBezTo>
                    <a:pt x="7699" y="5358"/>
                    <a:pt x="8554" y="4688"/>
                    <a:pt x="10693" y="4688"/>
                  </a:cubicBezTo>
                  <a:cubicBezTo>
                    <a:pt x="12190" y="4688"/>
                    <a:pt x="13901" y="5023"/>
                    <a:pt x="15826" y="5860"/>
                  </a:cubicBezTo>
                  <a:cubicBezTo>
                    <a:pt x="16040" y="6028"/>
                    <a:pt x="16253" y="6028"/>
                    <a:pt x="16467" y="6195"/>
                  </a:cubicBezTo>
                  <a:cubicBezTo>
                    <a:pt x="20958" y="2847"/>
                    <a:pt x="20958" y="2847"/>
                    <a:pt x="20958" y="2847"/>
                  </a:cubicBezTo>
                  <a:cubicBezTo>
                    <a:pt x="20745" y="2679"/>
                    <a:pt x="20745" y="2679"/>
                    <a:pt x="20745" y="2679"/>
                  </a:cubicBezTo>
                  <a:cubicBezTo>
                    <a:pt x="20531" y="2512"/>
                    <a:pt x="20317" y="2512"/>
                    <a:pt x="20103" y="2344"/>
                  </a:cubicBezTo>
                  <a:cubicBezTo>
                    <a:pt x="17537" y="837"/>
                    <a:pt x="14329" y="0"/>
                    <a:pt x="10693" y="0"/>
                  </a:cubicBezTo>
                  <a:cubicBezTo>
                    <a:pt x="5133" y="0"/>
                    <a:pt x="1283" y="2512"/>
                    <a:pt x="1283" y="6530"/>
                  </a:cubicBezTo>
                  <a:cubicBezTo>
                    <a:pt x="1069" y="10047"/>
                    <a:pt x="3636" y="11553"/>
                    <a:pt x="7271" y="12391"/>
                  </a:cubicBezTo>
                  <a:cubicBezTo>
                    <a:pt x="7699" y="12558"/>
                    <a:pt x="7913" y="12558"/>
                    <a:pt x="8341" y="12726"/>
                  </a:cubicBezTo>
                  <a:cubicBezTo>
                    <a:pt x="8768" y="12893"/>
                    <a:pt x="9410" y="12893"/>
                    <a:pt x="10051" y="13060"/>
                  </a:cubicBezTo>
                  <a:cubicBezTo>
                    <a:pt x="14543" y="14065"/>
                    <a:pt x="14970" y="14400"/>
                    <a:pt x="14970" y="15405"/>
                  </a:cubicBezTo>
                  <a:cubicBezTo>
                    <a:pt x="14970" y="16409"/>
                    <a:pt x="13901" y="17079"/>
                    <a:pt x="11762" y="17079"/>
                  </a:cubicBezTo>
                  <a:cubicBezTo>
                    <a:pt x="9196" y="17079"/>
                    <a:pt x="7057" y="16409"/>
                    <a:pt x="5133" y="15237"/>
                  </a:cubicBezTo>
                  <a:cubicBezTo>
                    <a:pt x="4919" y="15070"/>
                    <a:pt x="4705" y="14902"/>
                    <a:pt x="4277" y="14735"/>
                  </a:cubicBezTo>
                  <a:cubicBezTo>
                    <a:pt x="0" y="18084"/>
                    <a:pt x="0" y="18084"/>
                    <a:pt x="0" y="18084"/>
                  </a:cubicBezTo>
                  <a:cubicBezTo>
                    <a:pt x="214" y="18251"/>
                    <a:pt x="214" y="18251"/>
                    <a:pt x="214" y="18251"/>
                  </a:cubicBezTo>
                  <a:cubicBezTo>
                    <a:pt x="428" y="18419"/>
                    <a:pt x="642" y="18419"/>
                    <a:pt x="855" y="18586"/>
                  </a:cubicBezTo>
                  <a:cubicBezTo>
                    <a:pt x="3850" y="20595"/>
                    <a:pt x="7699" y="21600"/>
                    <a:pt x="11549" y="21600"/>
                  </a:cubicBezTo>
                  <a:cubicBezTo>
                    <a:pt x="17323" y="21600"/>
                    <a:pt x="21600" y="19256"/>
                    <a:pt x="21600" y="15070"/>
                  </a:cubicBezTo>
                  <a:lnTo>
                    <a:pt x="21600" y="14902"/>
                  </a:lnTo>
                  <a:close/>
                  <a:moveTo>
                    <a:pt x="21600" y="14902"/>
                  </a:moveTo>
                </a:path>
              </a:pathLst>
            </a:custGeom>
            <a:solidFill>
              <a:srgbClr val="FFFFFF"/>
            </a:solidFill>
            <a:ln w="9525" cap="flat">
              <a:noFill/>
              <a:round/>
              <a:headEnd type="none" w="med" len="med"/>
              <a:tailEnd type="none" w="med" len="med"/>
            </a:ln>
          </p:spPr>
          <p:txBody>
            <a:bodyPr lIns="0" tIns="0" rIns="0" bIns="0"/>
            <a:lstStyle/>
            <a:p>
              <a:endParaRPr lang="en-US" dirty="0"/>
            </a:p>
          </p:txBody>
        </p:sp>
      </p:grpSp>
    </p:spTree>
    <p:extLst>
      <p:ext uri="{BB962C8B-B14F-4D97-AF65-F5344CB8AC3E}">
        <p14:creationId xmlns:p14="http://schemas.microsoft.com/office/powerpoint/2010/main" val="202381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ctr" anchorCtr="0"/>
          <a:lstStyle>
            <a:lvl1pPr>
              <a:spcBef>
                <a:spcPts val="0"/>
              </a:spcBef>
              <a:defRPr sz="3200">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4" name="Shape 14"/>
          <p:cNvSpPr txBox="1">
            <a:spLocks noGrp="1"/>
          </p:cNvSpPr>
          <p:nvPr>
            <p:ph type="body" idx="1"/>
          </p:nvPr>
        </p:nvSpPr>
        <p:spPr>
          <a:xfrm>
            <a:off x="457200" y="1200150"/>
            <a:ext cx="8229600" cy="627834"/>
          </a:xfrm>
          <a:prstGeom prst="rect">
            <a:avLst/>
          </a:prstGeom>
        </p:spPr>
        <p:txBody>
          <a:bodyPr lIns="91425" tIns="91425" rIns="91425" bIns="91425" anchor="t" anchorCtr="0"/>
          <a:lstStyle>
            <a:lvl1pPr>
              <a:spcBef>
                <a:spcPts val="0"/>
              </a:spcBef>
              <a:defRPr sz="3200"/>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grpSp>
        <p:nvGrpSpPr>
          <p:cNvPr id="5" name="Group 7"/>
          <p:cNvGrpSpPr>
            <a:grpSpLocks/>
          </p:cNvGrpSpPr>
          <p:nvPr userDrawn="1"/>
        </p:nvGrpSpPr>
        <p:grpSpPr bwMode="auto">
          <a:xfrm>
            <a:off x="304949" y="4597844"/>
            <a:ext cx="648673" cy="305626"/>
            <a:chOff x="0" y="0"/>
            <a:chExt cx="616" cy="343"/>
          </a:xfrm>
        </p:grpSpPr>
        <p:sp>
          <p:nvSpPr>
            <p:cNvPr id="6" name="Freeform 3"/>
            <p:cNvSpPr>
              <a:spLocks/>
            </p:cNvSpPr>
            <p:nvPr/>
          </p:nvSpPr>
          <p:spPr bwMode="auto">
            <a:xfrm>
              <a:off x="0" y="0"/>
              <a:ext cx="616" cy="343"/>
            </a:xfrm>
            <a:custGeom>
              <a:avLst/>
              <a:gdLst>
                <a:gd name="T0" fmla="*/ 523 w 21600"/>
                <a:gd name="T1" fmla="*/ 343 h 21600"/>
                <a:gd name="T2" fmla="*/ 616 w 21600"/>
                <a:gd name="T3" fmla="*/ 252 h 21600"/>
                <a:gd name="T4" fmla="*/ 616 w 21600"/>
                <a:gd name="T5" fmla="*/ 0 h 21600"/>
                <a:gd name="T6" fmla="*/ 93 w 21600"/>
                <a:gd name="T7" fmla="*/ 0 h 21600"/>
                <a:gd name="T8" fmla="*/ 0 w 21600"/>
                <a:gd name="T9" fmla="*/ 92 h 21600"/>
                <a:gd name="T10" fmla="*/ 0 w 21600"/>
                <a:gd name="T11" fmla="*/ 343 h 21600"/>
                <a:gd name="T12" fmla="*/ 523 w 21600"/>
                <a:gd name="T13" fmla="*/ 343 h 21600"/>
                <a:gd name="T14" fmla="*/ 523 w 21600"/>
                <a:gd name="T15" fmla="*/ 343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8330" y="21600"/>
                  </a:moveTo>
                  <a:lnTo>
                    <a:pt x="21600" y="15845"/>
                  </a:lnTo>
                  <a:lnTo>
                    <a:pt x="21600" y="0"/>
                  </a:lnTo>
                  <a:lnTo>
                    <a:pt x="3270" y="0"/>
                  </a:lnTo>
                  <a:lnTo>
                    <a:pt x="0" y="5823"/>
                  </a:lnTo>
                  <a:lnTo>
                    <a:pt x="0" y="21600"/>
                  </a:lnTo>
                  <a:lnTo>
                    <a:pt x="18330" y="21600"/>
                  </a:lnTo>
                  <a:close/>
                  <a:moveTo>
                    <a:pt x="18330" y="21600"/>
                  </a:moveTo>
                </a:path>
              </a:pathLst>
            </a:custGeom>
            <a:solidFill>
              <a:srgbClr val="EE2525"/>
            </a:solidFill>
            <a:ln w="9525" cap="flat">
              <a:noFill/>
              <a:round/>
              <a:headEnd type="none" w="med" len="med"/>
              <a:tailEnd type="none" w="med" len="med"/>
            </a:ln>
          </p:spPr>
          <p:txBody>
            <a:bodyPr lIns="0" tIns="0" rIns="0" bIns="0"/>
            <a:lstStyle/>
            <a:p>
              <a:endParaRPr lang="en-US" dirty="0"/>
            </a:p>
          </p:txBody>
        </p:sp>
        <p:sp>
          <p:nvSpPr>
            <p:cNvPr id="7" name="Freeform 4"/>
            <p:cNvSpPr>
              <a:spLocks/>
            </p:cNvSpPr>
            <p:nvPr/>
          </p:nvSpPr>
          <p:spPr bwMode="auto">
            <a:xfrm>
              <a:off x="75" y="90"/>
              <a:ext cx="150" cy="166"/>
            </a:xfrm>
            <a:custGeom>
              <a:avLst/>
              <a:gdLst>
                <a:gd name="T0" fmla="*/ 124 w 21600"/>
                <a:gd name="T1" fmla="*/ 110 h 21600"/>
                <a:gd name="T2" fmla="*/ 123 w 21600"/>
                <a:gd name="T3" fmla="*/ 111 h 21600"/>
                <a:gd name="T4" fmla="*/ 83 w 21600"/>
                <a:gd name="T5" fmla="*/ 129 h 21600"/>
                <a:gd name="T6" fmla="*/ 55 w 21600"/>
                <a:gd name="T7" fmla="*/ 119 h 21600"/>
                <a:gd name="T8" fmla="*/ 41 w 21600"/>
                <a:gd name="T9" fmla="*/ 83 h 21600"/>
                <a:gd name="T10" fmla="*/ 41 w 21600"/>
                <a:gd name="T11" fmla="*/ 82 h 21600"/>
                <a:gd name="T12" fmla="*/ 83 w 21600"/>
                <a:gd name="T13" fmla="*/ 36 h 21600"/>
                <a:gd name="T14" fmla="*/ 122 w 21600"/>
                <a:gd name="T15" fmla="*/ 52 h 21600"/>
                <a:gd name="T16" fmla="*/ 149 w 21600"/>
                <a:gd name="T17" fmla="*/ 26 h 21600"/>
                <a:gd name="T18" fmla="*/ 147 w 21600"/>
                <a:gd name="T19" fmla="*/ 24 h 21600"/>
                <a:gd name="T20" fmla="*/ 83 w 21600"/>
                <a:gd name="T21" fmla="*/ 0 h 21600"/>
                <a:gd name="T22" fmla="*/ 0 w 21600"/>
                <a:gd name="T23" fmla="*/ 83 h 21600"/>
                <a:gd name="T24" fmla="*/ 28 w 21600"/>
                <a:gd name="T25" fmla="*/ 146 h 21600"/>
                <a:gd name="T26" fmla="*/ 82 w 21600"/>
                <a:gd name="T27" fmla="*/ 166 h 21600"/>
                <a:gd name="T28" fmla="*/ 149 w 21600"/>
                <a:gd name="T29" fmla="*/ 137 h 21600"/>
                <a:gd name="T30" fmla="*/ 150 w 21600"/>
                <a:gd name="T31" fmla="*/ 135 h 21600"/>
                <a:gd name="T32" fmla="*/ 124 w 21600"/>
                <a:gd name="T33" fmla="*/ 110 h 21600"/>
                <a:gd name="T34" fmla="*/ 124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7908" y="14289"/>
                  </a:moveTo>
                  <a:cubicBezTo>
                    <a:pt x="17723" y="14455"/>
                    <a:pt x="17723" y="14455"/>
                    <a:pt x="17723" y="14455"/>
                  </a:cubicBezTo>
                  <a:cubicBezTo>
                    <a:pt x="15877" y="15951"/>
                    <a:pt x="14585" y="16782"/>
                    <a:pt x="12000" y="16782"/>
                  </a:cubicBezTo>
                  <a:cubicBezTo>
                    <a:pt x="10338" y="16782"/>
                    <a:pt x="9046" y="16283"/>
                    <a:pt x="7938" y="15452"/>
                  </a:cubicBezTo>
                  <a:cubicBezTo>
                    <a:pt x="6646" y="14289"/>
                    <a:pt x="5908" y="12628"/>
                    <a:pt x="5908" y="10800"/>
                  </a:cubicBezTo>
                  <a:cubicBezTo>
                    <a:pt x="5908" y="10634"/>
                    <a:pt x="5908" y="10634"/>
                    <a:pt x="5908" y="10634"/>
                  </a:cubicBezTo>
                  <a:cubicBezTo>
                    <a:pt x="5908" y="7311"/>
                    <a:pt x="8492" y="4652"/>
                    <a:pt x="12000" y="4652"/>
                  </a:cubicBezTo>
                  <a:cubicBezTo>
                    <a:pt x="14215" y="4652"/>
                    <a:pt x="15692" y="5483"/>
                    <a:pt x="17538" y="6812"/>
                  </a:cubicBezTo>
                  <a:cubicBezTo>
                    <a:pt x="21415" y="3323"/>
                    <a:pt x="21415" y="3323"/>
                    <a:pt x="21415" y="3323"/>
                  </a:cubicBezTo>
                  <a:cubicBezTo>
                    <a:pt x="21231" y="3157"/>
                    <a:pt x="21231" y="3157"/>
                    <a:pt x="21231" y="3157"/>
                  </a:cubicBezTo>
                  <a:cubicBezTo>
                    <a:pt x="19015" y="1329"/>
                    <a:pt x="16431" y="0"/>
                    <a:pt x="12000" y="0"/>
                  </a:cubicBezTo>
                  <a:cubicBezTo>
                    <a:pt x="4985" y="0"/>
                    <a:pt x="0" y="4818"/>
                    <a:pt x="0" y="10800"/>
                  </a:cubicBezTo>
                  <a:cubicBezTo>
                    <a:pt x="0" y="14123"/>
                    <a:pt x="1477" y="16948"/>
                    <a:pt x="4062" y="18942"/>
                  </a:cubicBezTo>
                  <a:cubicBezTo>
                    <a:pt x="6092" y="20603"/>
                    <a:pt x="8862" y="21600"/>
                    <a:pt x="11815" y="21600"/>
                  </a:cubicBezTo>
                  <a:cubicBezTo>
                    <a:pt x="16246" y="21600"/>
                    <a:pt x="19015" y="20105"/>
                    <a:pt x="21415" y="17778"/>
                  </a:cubicBezTo>
                  <a:cubicBezTo>
                    <a:pt x="21600" y="17612"/>
                    <a:pt x="21600" y="17612"/>
                    <a:pt x="21600" y="17612"/>
                  </a:cubicBezTo>
                  <a:lnTo>
                    <a:pt x="17908" y="14289"/>
                  </a:lnTo>
                  <a:close/>
                  <a:moveTo>
                    <a:pt x="17908"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8" name="Freeform 5"/>
            <p:cNvSpPr>
              <a:spLocks/>
            </p:cNvSpPr>
            <p:nvPr/>
          </p:nvSpPr>
          <p:spPr bwMode="auto">
            <a:xfrm>
              <a:off x="386" y="90"/>
              <a:ext cx="150" cy="166"/>
            </a:xfrm>
            <a:custGeom>
              <a:avLst/>
              <a:gdLst>
                <a:gd name="T0" fmla="*/ 126 w 21600"/>
                <a:gd name="T1" fmla="*/ 110 h 21600"/>
                <a:gd name="T2" fmla="*/ 123 w 21600"/>
                <a:gd name="T3" fmla="*/ 111 h 21600"/>
                <a:gd name="T4" fmla="*/ 85 w 21600"/>
                <a:gd name="T5" fmla="*/ 129 h 21600"/>
                <a:gd name="T6" fmla="*/ 56 w 21600"/>
                <a:gd name="T7" fmla="*/ 119 h 21600"/>
                <a:gd name="T8" fmla="*/ 41 w 21600"/>
                <a:gd name="T9" fmla="*/ 83 h 21600"/>
                <a:gd name="T10" fmla="*/ 41 w 21600"/>
                <a:gd name="T11" fmla="*/ 82 h 21600"/>
                <a:gd name="T12" fmla="*/ 85 w 21600"/>
                <a:gd name="T13" fmla="*/ 36 h 21600"/>
                <a:gd name="T14" fmla="*/ 122 w 21600"/>
                <a:gd name="T15" fmla="*/ 52 h 21600"/>
                <a:gd name="T16" fmla="*/ 149 w 21600"/>
                <a:gd name="T17" fmla="*/ 26 h 21600"/>
                <a:gd name="T18" fmla="*/ 147 w 21600"/>
                <a:gd name="T19" fmla="*/ 24 h 21600"/>
                <a:gd name="T20" fmla="*/ 85 w 21600"/>
                <a:gd name="T21" fmla="*/ 0 h 21600"/>
                <a:gd name="T22" fmla="*/ 0 w 21600"/>
                <a:gd name="T23" fmla="*/ 83 h 21600"/>
                <a:gd name="T24" fmla="*/ 28 w 21600"/>
                <a:gd name="T25" fmla="*/ 146 h 21600"/>
                <a:gd name="T26" fmla="*/ 83 w 21600"/>
                <a:gd name="T27" fmla="*/ 166 h 21600"/>
                <a:gd name="T28" fmla="*/ 149 w 21600"/>
                <a:gd name="T29" fmla="*/ 137 h 21600"/>
                <a:gd name="T30" fmla="*/ 150 w 21600"/>
                <a:gd name="T31" fmla="*/ 135 h 21600"/>
                <a:gd name="T32" fmla="*/ 126 w 21600"/>
                <a:gd name="T33" fmla="*/ 110 h 21600"/>
                <a:gd name="T34" fmla="*/ 126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8092" y="14289"/>
                  </a:moveTo>
                  <a:cubicBezTo>
                    <a:pt x="17723" y="14455"/>
                    <a:pt x="17723" y="14455"/>
                    <a:pt x="17723" y="14455"/>
                  </a:cubicBezTo>
                  <a:cubicBezTo>
                    <a:pt x="16062" y="15951"/>
                    <a:pt x="14585" y="16782"/>
                    <a:pt x="12185" y="16782"/>
                  </a:cubicBezTo>
                  <a:cubicBezTo>
                    <a:pt x="10523" y="16782"/>
                    <a:pt x="9046" y="16283"/>
                    <a:pt x="8123" y="15452"/>
                  </a:cubicBezTo>
                  <a:cubicBezTo>
                    <a:pt x="6831" y="14289"/>
                    <a:pt x="5908" y="12628"/>
                    <a:pt x="5908" y="10800"/>
                  </a:cubicBezTo>
                  <a:cubicBezTo>
                    <a:pt x="5908" y="10634"/>
                    <a:pt x="5908" y="10634"/>
                    <a:pt x="5908" y="10634"/>
                  </a:cubicBezTo>
                  <a:cubicBezTo>
                    <a:pt x="5908" y="7311"/>
                    <a:pt x="8492" y="4652"/>
                    <a:pt x="12185" y="4652"/>
                  </a:cubicBezTo>
                  <a:cubicBezTo>
                    <a:pt x="14215" y="4652"/>
                    <a:pt x="15877" y="5483"/>
                    <a:pt x="17538" y="6812"/>
                  </a:cubicBezTo>
                  <a:cubicBezTo>
                    <a:pt x="21415" y="3323"/>
                    <a:pt x="21415" y="3323"/>
                    <a:pt x="21415" y="3323"/>
                  </a:cubicBezTo>
                  <a:cubicBezTo>
                    <a:pt x="21231" y="3157"/>
                    <a:pt x="21231" y="3157"/>
                    <a:pt x="21231" y="3157"/>
                  </a:cubicBezTo>
                  <a:cubicBezTo>
                    <a:pt x="19200" y="1329"/>
                    <a:pt x="16431" y="0"/>
                    <a:pt x="12185" y="0"/>
                  </a:cubicBezTo>
                  <a:cubicBezTo>
                    <a:pt x="4985" y="0"/>
                    <a:pt x="0" y="4818"/>
                    <a:pt x="0" y="10800"/>
                  </a:cubicBezTo>
                  <a:cubicBezTo>
                    <a:pt x="0" y="14123"/>
                    <a:pt x="1662" y="16948"/>
                    <a:pt x="4062" y="18942"/>
                  </a:cubicBezTo>
                  <a:cubicBezTo>
                    <a:pt x="6092" y="20603"/>
                    <a:pt x="8862" y="21600"/>
                    <a:pt x="12000" y="21600"/>
                  </a:cubicBezTo>
                  <a:cubicBezTo>
                    <a:pt x="16431" y="21600"/>
                    <a:pt x="19015" y="20105"/>
                    <a:pt x="21415" y="17778"/>
                  </a:cubicBezTo>
                  <a:cubicBezTo>
                    <a:pt x="21600" y="17612"/>
                    <a:pt x="21600" y="17612"/>
                    <a:pt x="21600" y="17612"/>
                  </a:cubicBezTo>
                  <a:lnTo>
                    <a:pt x="18092" y="14289"/>
                  </a:lnTo>
                  <a:close/>
                  <a:moveTo>
                    <a:pt x="18092"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9" name="Freeform 6"/>
            <p:cNvSpPr>
              <a:spLocks/>
            </p:cNvSpPr>
            <p:nvPr/>
          </p:nvSpPr>
          <p:spPr bwMode="auto">
            <a:xfrm>
              <a:off x="239" y="90"/>
              <a:ext cx="129" cy="164"/>
            </a:xfrm>
            <a:custGeom>
              <a:avLst/>
              <a:gdLst>
                <a:gd name="T0" fmla="*/ 129 w 21600"/>
                <a:gd name="T1" fmla="*/ 113 h 21600"/>
                <a:gd name="T2" fmla="*/ 80 w 21600"/>
                <a:gd name="T3" fmla="*/ 65 h 21600"/>
                <a:gd name="T4" fmla="*/ 74 w 21600"/>
                <a:gd name="T5" fmla="*/ 64 h 21600"/>
                <a:gd name="T6" fmla="*/ 46 w 21600"/>
                <a:gd name="T7" fmla="*/ 47 h 21600"/>
                <a:gd name="T8" fmla="*/ 46 w 21600"/>
                <a:gd name="T9" fmla="*/ 46 h 21600"/>
                <a:gd name="T10" fmla="*/ 64 w 21600"/>
                <a:gd name="T11" fmla="*/ 36 h 21600"/>
                <a:gd name="T12" fmla="*/ 95 w 21600"/>
                <a:gd name="T13" fmla="*/ 44 h 21600"/>
                <a:gd name="T14" fmla="*/ 98 w 21600"/>
                <a:gd name="T15" fmla="*/ 47 h 21600"/>
                <a:gd name="T16" fmla="*/ 125 w 21600"/>
                <a:gd name="T17" fmla="*/ 22 h 21600"/>
                <a:gd name="T18" fmla="*/ 124 w 21600"/>
                <a:gd name="T19" fmla="*/ 20 h 21600"/>
                <a:gd name="T20" fmla="*/ 120 w 21600"/>
                <a:gd name="T21" fmla="*/ 18 h 21600"/>
                <a:gd name="T22" fmla="*/ 64 w 21600"/>
                <a:gd name="T23" fmla="*/ 0 h 21600"/>
                <a:gd name="T24" fmla="*/ 8 w 21600"/>
                <a:gd name="T25" fmla="*/ 50 h 21600"/>
                <a:gd name="T26" fmla="*/ 43 w 21600"/>
                <a:gd name="T27" fmla="*/ 94 h 21600"/>
                <a:gd name="T28" fmla="*/ 50 w 21600"/>
                <a:gd name="T29" fmla="*/ 97 h 21600"/>
                <a:gd name="T30" fmla="*/ 60 w 21600"/>
                <a:gd name="T31" fmla="*/ 99 h 21600"/>
                <a:gd name="T32" fmla="*/ 89 w 21600"/>
                <a:gd name="T33" fmla="*/ 117 h 21600"/>
                <a:gd name="T34" fmla="*/ 70 w 21600"/>
                <a:gd name="T35" fmla="*/ 130 h 21600"/>
                <a:gd name="T36" fmla="*/ 31 w 21600"/>
                <a:gd name="T37" fmla="*/ 116 h 21600"/>
                <a:gd name="T38" fmla="*/ 26 w 21600"/>
                <a:gd name="T39" fmla="*/ 112 h 21600"/>
                <a:gd name="T40" fmla="*/ 0 w 21600"/>
                <a:gd name="T41" fmla="*/ 137 h 21600"/>
                <a:gd name="T42" fmla="*/ 1 w 21600"/>
                <a:gd name="T43" fmla="*/ 139 h 21600"/>
                <a:gd name="T44" fmla="*/ 5 w 21600"/>
                <a:gd name="T45" fmla="*/ 141 h 21600"/>
                <a:gd name="T46" fmla="*/ 69 w 21600"/>
                <a:gd name="T47" fmla="*/ 164 h 21600"/>
                <a:gd name="T48" fmla="*/ 129 w 21600"/>
                <a:gd name="T49" fmla="*/ 114 h 21600"/>
                <a:gd name="T50" fmla="*/ 129 w 21600"/>
                <a:gd name="T51" fmla="*/ 113 h 21600"/>
                <a:gd name="T52" fmla="*/ 129 w 21600"/>
                <a:gd name="T53" fmla="*/ 113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600"/>
                <a:gd name="T82" fmla="*/ 0 h 21600"/>
                <a:gd name="T83" fmla="*/ 21600 w 21600"/>
                <a:gd name="T84" fmla="*/ 21600 h 216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600" h="21600">
                  <a:moveTo>
                    <a:pt x="21600" y="14902"/>
                  </a:moveTo>
                  <a:cubicBezTo>
                    <a:pt x="21600" y="11386"/>
                    <a:pt x="18606" y="9712"/>
                    <a:pt x="13473" y="8540"/>
                  </a:cubicBezTo>
                  <a:cubicBezTo>
                    <a:pt x="13259" y="8540"/>
                    <a:pt x="12618" y="8372"/>
                    <a:pt x="12404" y="8372"/>
                  </a:cubicBezTo>
                  <a:cubicBezTo>
                    <a:pt x="8341" y="7535"/>
                    <a:pt x="7699" y="7200"/>
                    <a:pt x="7699" y="6195"/>
                  </a:cubicBezTo>
                  <a:cubicBezTo>
                    <a:pt x="7699" y="6028"/>
                    <a:pt x="7699" y="6028"/>
                    <a:pt x="7699" y="6028"/>
                  </a:cubicBezTo>
                  <a:cubicBezTo>
                    <a:pt x="7699" y="5358"/>
                    <a:pt x="8554" y="4688"/>
                    <a:pt x="10693" y="4688"/>
                  </a:cubicBezTo>
                  <a:cubicBezTo>
                    <a:pt x="12190" y="4688"/>
                    <a:pt x="13901" y="5023"/>
                    <a:pt x="15826" y="5860"/>
                  </a:cubicBezTo>
                  <a:cubicBezTo>
                    <a:pt x="16040" y="6028"/>
                    <a:pt x="16253" y="6028"/>
                    <a:pt x="16467" y="6195"/>
                  </a:cubicBezTo>
                  <a:cubicBezTo>
                    <a:pt x="20958" y="2847"/>
                    <a:pt x="20958" y="2847"/>
                    <a:pt x="20958" y="2847"/>
                  </a:cubicBezTo>
                  <a:cubicBezTo>
                    <a:pt x="20745" y="2679"/>
                    <a:pt x="20745" y="2679"/>
                    <a:pt x="20745" y="2679"/>
                  </a:cubicBezTo>
                  <a:cubicBezTo>
                    <a:pt x="20531" y="2512"/>
                    <a:pt x="20317" y="2512"/>
                    <a:pt x="20103" y="2344"/>
                  </a:cubicBezTo>
                  <a:cubicBezTo>
                    <a:pt x="17537" y="837"/>
                    <a:pt x="14329" y="0"/>
                    <a:pt x="10693" y="0"/>
                  </a:cubicBezTo>
                  <a:cubicBezTo>
                    <a:pt x="5133" y="0"/>
                    <a:pt x="1283" y="2512"/>
                    <a:pt x="1283" y="6530"/>
                  </a:cubicBezTo>
                  <a:cubicBezTo>
                    <a:pt x="1069" y="10047"/>
                    <a:pt x="3636" y="11553"/>
                    <a:pt x="7271" y="12391"/>
                  </a:cubicBezTo>
                  <a:cubicBezTo>
                    <a:pt x="7699" y="12558"/>
                    <a:pt x="7913" y="12558"/>
                    <a:pt x="8341" y="12726"/>
                  </a:cubicBezTo>
                  <a:cubicBezTo>
                    <a:pt x="8768" y="12893"/>
                    <a:pt x="9410" y="12893"/>
                    <a:pt x="10051" y="13060"/>
                  </a:cubicBezTo>
                  <a:cubicBezTo>
                    <a:pt x="14543" y="14065"/>
                    <a:pt x="14970" y="14400"/>
                    <a:pt x="14970" y="15405"/>
                  </a:cubicBezTo>
                  <a:cubicBezTo>
                    <a:pt x="14970" y="16409"/>
                    <a:pt x="13901" y="17079"/>
                    <a:pt x="11762" y="17079"/>
                  </a:cubicBezTo>
                  <a:cubicBezTo>
                    <a:pt x="9196" y="17079"/>
                    <a:pt x="7057" y="16409"/>
                    <a:pt x="5133" y="15237"/>
                  </a:cubicBezTo>
                  <a:cubicBezTo>
                    <a:pt x="4919" y="15070"/>
                    <a:pt x="4705" y="14902"/>
                    <a:pt x="4277" y="14735"/>
                  </a:cubicBezTo>
                  <a:cubicBezTo>
                    <a:pt x="0" y="18084"/>
                    <a:pt x="0" y="18084"/>
                    <a:pt x="0" y="18084"/>
                  </a:cubicBezTo>
                  <a:cubicBezTo>
                    <a:pt x="214" y="18251"/>
                    <a:pt x="214" y="18251"/>
                    <a:pt x="214" y="18251"/>
                  </a:cubicBezTo>
                  <a:cubicBezTo>
                    <a:pt x="428" y="18419"/>
                    <a:pt x="642" y="18419"/>
                    <a:pt x="855" y="18586"/>
                  </a:cubicBezTo>
                  <a:cubicBezTo>
                    <a:pt x="3850" y="20595"/>
                    <a:pt x="7699" y="21600"/>
                    <a:pt x="11549" y="21600"/>
                  </a:cubicBezTo>
                  <a:cubicBezTo>
                    <a:pt x="17323" y="21600"/>
                    <a:pt x="21600" y="19256"/>
                    <a:pt x="21600" y="15070"/>
                  </a:cubicBezTo>
                  <a:lnTo>
                    <a:pt x="21600" y="14902"/>
                  </a:lnTo>
                  <a:close/>
                  <a:moveTo>
                    <a:pt x="21600" y="14902"/>
                  </a:moveTo>
                </a:path>
              </a:pathLst>
            </a:custGeom>
            <a:solidFill>
              <a:srgbClr val="FFFFFF"/>
            </a:solidFill>
            <a:ln w="9525" cap="flat">
              <a:noFill/>
              <a:round/>
              <a:headEnd type="none" w="med" len="med"/>
              <a:tailEnd type="none" w="med" len="med"/>
            </a:ln>
          </p:spPr>
          <p:txBody>
            <a:bodyPr lIns="0" tIns="0" rIns="0" bIns="0"/>
            <a:lstStyle/>
            <a:p>
              <a:endParaRPr 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pic>
        <p:nvPicPr>
          <p:cNvPr id="7" name="logostrap_rgb_pos_50%.jpg" descr="/Volumes/Studio/Client_Work/CSC/CSC logos/csc_strapline_043009/Logo Strapline/RGB/logostrap_rgb_pos_50%.jpg"/>
          <p:cNvPicPr>
            <a:picLocks noChangeAspect="1"/>
          </p:cNvPicPr>
          <p:nvPr userDrawn="1"/>
        </p:nvPicPr>
        <p:blipFill>
          <a:blip r:embed="rId2" r:link="rId3" cstate="print"/>
          <a:stretch>
            <a:fillRect/>
          </a:stretch>
        </p:blipFill>
        <p:spPr>
          <a:xfrm>
            <a:off x="3200400" y="2091690"/>
            <a:ext cx="2514600" cy="478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29506" name="Rectangle 2"/>
          <p:cNvSpPr>
            <a:spLocks noGrp="1" noChangeArrowheads="1"/>
          </p:cNvSpPr>
          <p:nvPr>
            <p:ph type="title"/>
          </p:nvPr>
        </p:nvSpPr>
        <p:spPr bwMode="auto">
          <a:xfrm>
            <a:off x="366713" y="342900"/>
            <a:ext cx="8408988" cy="589360"/>
          </a:xfrm>
          <a:prstGeom prst="rect">
            <a:avLst/>
          </a:prstGeom>
          <a:noFill/>
          <a:ln w="12700">
            <a:noFill/>
            <a:miter lim="800000"/>
            <a:headEnd/>
            <a:tailEnd/>
          </a:ln>
          <a:effec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429507" name="Rectangle 3"/>
          <p:cNvSpPr>
            <a:spLocks noGrp="1" noChangeArrowheads="1"/>
          </p:cNvSpPr>
          <p:nvPr>
            <p:ph type="body" idx="1"/>
          </p:nvPr>
        </p:nvSpPr>
        <p:spPr bwMode="auto">
          <a:xfrm>
            <a:off x="365761" y="1059399"/>
            <a:ext cx="8407401" cy="1597360"/>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grpSp>
        <p:nvGrpSpPr>
          <p:cNvPr id="15" name="Group 7"/>
          <p:cNvGrpSpPr>
            <a:grpSpLocks/>
          </p:cNvGrpSpPr>
          <p:nvPr/>
        </p:nvGrpSpPr>
        <p:grpSpPr bwMode="auto">
          <a:xfrm>
            <a:off x="366711" y="4680429"/>
            <a:ext cx="460186" cy="306990"/>
            <a:chOff x="0" y="0"/>
            <a:chExt cx="616" cy="343"/>
          </a:xfrm>
        </p:grpSpPr>
        <p:sp>
          <p:nvSpPr>
            <p:cNvPr id="16" name="Freeform 3"/>
            <p:cNvSpPr>
              <a:spLocks/>
            </p:cNvSpPr>
            <p:nvPr/>
          </p:nvSpPr>
          <p:spPr bwMode="auto">
            <a:xfrm>
              <a:off x="0" y="0"/>
              <a:ext cx="616" cy="343"/>
            </a:xfrm>
            <a:custGeom>
              <a:avLst/>
              <a:gdLst>
                <a:gd name="T0" fmla="*/ 523 w 21600"/>
                <a:gd name="T1" fmla="*/ 343 h 21600"/>
                <a:gd name="T2" fmla="*/ 616 w 21600"/>
                <a:gd name="T3" fmla="*/ 252 h 21600"/>
                <a:gd name="T4" fmla="*/ 616 w 21600"/>
                <a:gd name="T5" fmla="*/ 0 h 21600"/>
                <a:gd name="T6" fmla="*/ 93 w 21600"/>
                <a:gd name="T7" fmla="*/ 0 h 21600"/>
                <a:gd name="T8" fmla="*/ 0 w 21600"/>
                <a:gd name="T9" fmla="*/ 92 h 21600"/>
                <a:gd name="T10" fmla="*/ 0 w 21600"/>
                <a:gd name="T11" fmla="*/ 343 h 21600"/>
                <a:gd name="T12" fmla="*/ 523 w 21600"/>
                <a:gd name="T13" fmla="*/ 343 h 21600"/>
                <a:gd name="T14" fmla="*/ 523 w 21600"/>
                <a:gd name="T15" fmla="*/ 343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8330" y="21600"/>
                  </a:moveTo>
                  <a:lnTo>
                    <a:pt x="21600" y="15845"/>
                  </a:lnTo>
                  <a:lnTo>
                    <a:pt x="21600" y="0"/>
                  </a:lnTo>
                  <a:lnTo>
                    <a:pt x="3270" y="0"/>
                  </a:lnTo>
                  <a:lnTo>
                    <a:pt x="0" y="5823"/>
                  </a:lnTo>
                  <a:lnTo>
                    <a:pt x="0" y="21600"/>
                  </a:lnTo>
                  <a:lnTo>
                    <a:pt x="18330" y="21600"/>
                  </a:lnTo>
                  <a:close/>
                  <a:moveTo>
                    <a:pt x="18330" y="21600"/>
                  </a:moveTo>
                </a:path>
              </a:pathLst>
            </a:custGeom>
            <a:solidFill>
              <a:srgbClr val="EE2525"/>
            </a:solidFill>
            <a:ln w="9525" cap="flat">
              <a:noFill/>
              <a:round/>
              <a:headEnd type="none" w="med" len="med"/>
              <a:tailEnd type="none" w="med" len="med"/>
            </a:ln>
          </p:spPr>
          <p:txBody>
            <a:bodyPr lIns="0" tIns="0" rIns="0" bIns="0"/>
            <a:lstStyle/>
            <a:p>
              <a:endParaRPr lang="en-US" dirty="0"/>
            </a:p>
          </p:txBody>
        </p:sp>
        <p:sp>
          <p:nvSpPr>
            <p:cNvPr id="17" name="Freeform 4"/>
            <p:cNvSpPr>
              <a:spLocks/>
            </p:cNvSpPr>
            <p:nvPr/>
          </p:nvSpPr>
          <p:spPr bwMode="auto">
            <a:xfrm>
              <a:off x="75" y="90"/>
              <a:ext cx="150" cy="166"/>
            </a:xfrm>
            <a:custGeom>
              <a:avLst/>
              <a:gdLst>
                <a:gd name="T0" fmla="*/ 124 w 21600"/>
                <a:gd name="T1" fmla="*/ 110 h 21600"/>
                <a:gd name="T2" fmla="*/ 123 w 21600"/>
                <a:gd name="T3" fmla="*/ 111 h 21600"/>
                <a:gd name="T4" fmla="*/ 83 w 21600"/>
                <a:gd name="T5" fmla="*/ 129 h 21600"/>
                <a:gd name="T6" fmla="*/ 55 w 21600"/>
                <a:gd name="T7" fmla="*/ 119 h 21600"/>
                <a:gd name="T8" fmla="*/ 41 w 21600"/>
                <a:gd name="T9" fmla="*/ 83 h 21600"/>
                <a:gd name="T10" fmla="*/ 41 w 21600"/>
                <a:gd name="T11" fmla="*/ 82 h 21600"/>
                <a:gd name="T12" fmla="*/ 83 w 21600"/>
                <a:gd name="T13" fmla="*/ 36 h 21600"/>
                <a:gd name="T14" fmla="*/ 122 w 21600"/>
                <a:gd name="T15" fmla="*/ 52 h 21600"/>
                <a:gd name="T16" fmla="*/ 149 w 21600"/>
                <a:gd name="T17" fmla="*/ 26 h 21600"/>
                <a:gd name="T18" fmla="*/ 147 w 21600"/>
                <a:gd name="T19" fmla="*/ 24 h 21600"/>
                <a:gd name="T20" fmla="*/ 83 w 21600"/>
                <a:gd name="T21" fmla="*/ 0 h 21600"/>
                <a:gd name="T22" fmla="*/ 0 w 21600"/>
                <a:gd name="T23" fmla="*/ 83 h 21600"/>
                <a:gd name="T24" fmla="*/ 28 w 21600"/>
                <a:gd name="T25" fmla="*/ 146 h 21600"/>
                <a:gd name="T26" fmla="*/ 82 w 21600"/>
                <a:gd name="T27" fmla="*/ 166 h 21600"/>
                <a:gd name="T28" fmla="*/ 149 w 21600"/>
                <a:gd name="T29" fmla="*/ 137 h 21600"/>
                <a:gd name="T30" fmla="*/ 150 w 21600"/>
                <a:gd name="T31" fmla="*/ 135 h 21600"/>
                <a:gd name="T32" fmla="*/ 124 w 21600"/>
                <a:gd name="T33" fmla="*/ 110 h 21600"/>
                <a:gd name="T34" fmla="*/ 124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7908" y="14289"/>
                  </a:moveTo>
                  <a:cubicBezTo>
                    <a:pt x="17723" y="14455"/>
                    <a:pt x="17723" y="14455"/>
                    <a:pt x="17723" y="14455"/>
                  </a:cubicBezTo>
                  <a:cubicBezTo>
                    <a:pt x="15877" y="15951"/>
                    <a:pt x="14585" y="16782"/>
                    <a:pt x="12000" y="16782"/>
                  </a:cubicBezTo>
                  <a:cubicBezTo>
                    <a:pt x="10338" y="16782"/>
                    <a:pt x="9046" y="16283"/>
                    <a:pt x="7938" y="15452"/>
                  </a:cubicBezTo>
                  <a:cubicBezTo>
                    <a:pt x="6646" y="14289"/>
                    <a:pt x="5908" y="12628"/>
                    <a:pt x="5908" y="10800"/>
                  </a:cubicBezTo>
                  <a:cubicBezTo>
                    <a:pt x="5908" y="10634"/>
                    <a:pt x="5908" y="10634"/>
                    <a:pt x="5908" y="10634"/>
                  </a:cubicBezTo>
                  <a:cubicBezTo>
                    <a:pt x="5908" y="7311"/>
                    <a:pt x="8492" y="4652"/>
                    <a:pt x="12000" y="4652"/>
                  </a:cubicBezTo>
                  <a:cubicBezTo>
                    <a:pt x="14215" y="4652"/>
                    <a:pt x="15692" y="5483"/>
                    <a:pt x="17538" y="6812"/>
                  </a:cubicBezTo>
                  <a:cubicBezTo>
                    <a:pt x="21415" y="3323"/>
                    <a:pt x="21415" y="3323"/>
                    <a:pt x="21415" y="3323"/>
                  </a:cubicBezTo>
                  <a:cubicBezTo>
                    <a:pt x="21231" y="3157"/>
                    <a:pt x="21231" y="3157"/>
                    <a:pt x="21231" y="3157"/>
                  </a:cubicBezTo>
                  <a:cubicBezTo>
                    <a:pt x="19015" y="1329"/>
                    <a:pt x="16431" y="0"/>
                    <a:pt x="12000" y="0"/>
                  </a:cubicBezTo>
                  <a:cubicBezTo>
                    <a:pt x="4985" y="0"/>
                    <a:pt x="0" y="4818"/>
                    <a:pt x="0" y="10800"/>
                  </a:cubicBezTo>
                  <a:cubicBezTo>
                    <a:pt x="0" y="14123"/>
                    <a:pt x="1477" y="16948"/>
                    <a:pt x="4062" y="18942"/>
                  </a:cubicBezTo>
                  <a:cubicBezTo>
                    <a:pt x="6092" y="20603"/>
                    <a:pt x="8862" y="21600"/>
                    <a:pt x="11815" y="21600"/>
                  </a:cubicBezTo>
                  <a:cubicBezTo>
                    <a:pt x="16246" y="21600"/>
                    <a:pt x="19015" y="20105"/>
                    <a:pt x="21415" y="17778"/>
                  </a:cubicBezTo>
                  <a:cubicBezTo>
                    <a:pt x="21600" y="17612"/>
                    <a:pt x="21600" y="17612"/>
                    <a:pt x="21600" y="17612"/>
                  </a:cubicBezTo>
                  <a:lnTo>
                    <a:pt x="17908" y="14289"/>
                  </a:lnTo>
                  <a:close/>
                  <a:moveTo>
                    <a:pt x="17908"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18" name="Freeform 5"/>
            <p:cNvSpPr>
              <a:spLocks/>
            </p:cNvSpPr>
            <p:nvPr/>
          </p:nvSpPr>
          <p:spPr bwMode="auto">
            <a:xfrm>
              <a:off x="386" y="90"/>
              <a:ext cx="150" cy="166"/>
            </a:xfrm>
            <a:custGeom>
              <a:avLst/>
              <a:gdLst>
                <a:gd name="T0" fmla="*/ 126 w 21600"/>
                <a:gd name="T1" fmla="*/ 110 h 21600"/>
                <a:gd name="T2" fmla="*/ 123 w 21600"/>
                <a:gd name="T3" fmla="*/ 111 h 21600"/>
                <a:gd name="T4" fmla="*/ 85 w 21600"/>
                <a:gd name="T5" fmla="*/ 129 h 21600"/>
                <a:gd name="T6" fmla="*/ 56 w 21600"/>
                <a:gd name="T7" fmla="*/ 119 h 21600"/>
                <a:gd name="T8" fmla="*/ 41 w 21600"/>
                <a:gd name="T9" fmla="*/ 83 h 21600"/>
                <a:gd name="T10" fmla="*/ 41 w 21600"/>
                <a:gd name="T11" fmla="*/ 82 h 21600"/>
                <a:gd name="T12" fmla="*/ 85 w 21600"/>
                <a:gd name="T13" fmla="*/ 36 h 21600"/>
                <a:gd name="T14" fmla="*/ 122 w 21600"/>
                <a:gd name="T15" fmla="*/ 52 h 21600"/>
                <a:gd name="T16" fmla="*/ 149 w 21600"/>
                <a:gd name="T17" fmla="*/ 26 h 21600"/>
                <a:gd name="T18" fmla="*/ 147 w 21600"/>
                <a:gd name="T19" fmla="*/ 24 h 21600"/>
                <a:gd name="T20" fmla="*/ 85 w 21600"/>
                <a:gd name="T21" fmla="*/ 0 h 21600"/>
                <a:gd name="T22" fmla="*/ 0 w 21600"/>
                <a:gd name="T23" fmla="*/ 83 h 21600"/>
                <a:gd name="T24" fmla="*/ 28 w 21600"/>
                <a:gd name="T25" fmla="*/ 146 h 21600"/>
                <a:gd name="T26" fmla="*/ 83 w 21600"/>
                <a:gd name="T27" fmla="*/ 166 h 21600"/>
                <a:gd name="T28" fmla="*/ 149 w 21600"/>
                <a:gd name="T29" fmla="*/ 137 h 21600"/>
                <a:gd name="T30" fmla="*/ 150 w 21600"/>
                <a:gd name="T31" fmla="*/ 135 h 21600"/>
                <a:gd name="T32" fmla="*/ 126 w 21600"/>
                <a:gd name="T33" fmla="*/ 110 h 21600"/>
                <a:gd name="T34" fmla="*/ 126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8092" y="14289"/>
                  </a:moveTo>
                  <a:cubicBezTo>
                    <a:pt x="17723" y="14455"/>
                    <a:pt x="17723" y="14455"/>
                    <a:pt x="17723" y="14455"/>
                  </a:cubicBezTo>
                  <a:cubicBezTo>
                    <a:pt x="16062" y="15951"/>
                    <a:pt x="14585" y="16782"/>
                    <a:pt x="12185" y="16782"/>
                  </a:cubicBezTo>
                  <a:cubicBezTo>
                    <a:pt x="10523" y="16782"/>
                    <a:pt x="9046" y="16283"/>
                    <a:pt x="8123" y="15452"/>
                  </a:cubicBezTo>
                  <a:cubicBezTo>
                    <a:pt x="6831" y="14289"/>
                    <a:pt x="5908" y="12628"/>
                    <a:pt x="5908" y="10800"/>
                  </a:cubicBezTo>
                  <a:cubicBezTo>
                    <a:pt x="5908" y="10634"/>
                    <a:pt x="5908" y="10634"/>
                    <a:pt x="5908" y="10634"/>
                  </a:cubicBezTo>
                  <a:cubicBezTo>
                    <a:pt x="5908" y="7311"/>
                    <a:pt x="8492" y="4652"/>
                    <a:pt x="12185" y="4652"/>
                  </a:cubicBezTo>
                  <a:cubicBezTo>
                    <a:pt x="14215" y="4652"/>
                    <a:pt x="15877" y="5483"/>
                    <a:pt x="17538" y="6812"/>
                  </a:cubicBezTo>
                  <a:cubicBezTo>
                    <a:pt x="21415" y="3323"/>
                    <a:pt x="21415" y="3323"/>
                    <a:pt x="21415" y="3323"/>
                  </a:cubicBezTo>
                  <a:cubicBezTo>
                    <a:pt x="21231" y="3157"/>
                    <a:pt x="21231" y="3157"/>
                    <a:pt x="21231" y="3157"/>
                  </a:cubicBezTo>
                  <a:cubicBezTo>
                    <a:pt x="19200" y="1329"/>
                    <a:pt x="16431" y="0"/>
                    <a:pt x="12185" y="0"/>
                  </a:cubicBezTo>
                  <a:cubicBezTo>
                    <a:pt x="4985" y="0"/>
                    <a:pt x="0" y="4818"/>
                    <a:pt x="0" y="10800"/>
                  </a:cubicBezTo>
                  <a:cubicBezTo>
                    <a:pt x="0" y="14123"/>
                    <a:pt x="1662" y="16948"/>
                    <a:pt x="4062" y="18942"/>
                  </a:cubicBezTo>
                  <a:cubicBezTo>
                    <a:pt x="6092" y="20603"/>
                    <a:pt x="8862" y="21600"/>
                    <a:pt x="12000" y="21600"/>
                  </a:cubicBezTo>
                  <a:cubicBezTo>
                    <a:pt x="16431" y="21600"/>
                    <a:pt x="19015" y="20105"/>
                    <a:pt x="21415" y="17778"/>
                  </a:cubicBezTo>
                  <a:cubicBezTo>
                    <a:pt x="21600" y="17612"/>
                    <a:pt x="21600" y="17612"/>
                    <a:pt x="21600" y="17612"/>
                  </a:cubicBezTo>
                  <a:lnTo>
                    <a:pt x="18092" y="14289"/>
                  </a:lnTo>
                  <a:close/>
                  <a:moveTo>
                    <a:pt x="18092"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19" name="Freeform 6"/>
            <p:cNvSpPr>
              <a:spLocks/>
            </p:cNvSpPr>
            <p:nvPr/>
          </p:nvSpPr>
          <p:spPr bwMode="auto">
            <a:xfrm>
              <a:off x="239" y="90"/>
              <a:ext cx="129" cy="164"/>
            </a:xfrm>
            <a:custGeom>
              <a:avLst/>
              <a:gdLst>
                <a:gd name="T0" fmla="*/ 129 w 21600"/>
                <a:gd name="T1" fmla="*/ 113 h 21600"/>
                <a:gd name="T2" fmla="*/ 80 w 21600"/>
                <a:gd name="T3" fmla="*/ 65 h 21600"/>
                <a:gd name="T4" fmla="*/ 74 w 21600"/>
                <a:gd name="T5" fmla="*/ 64 h 21600"/>
                <a:gd name="T6" fmla="*/ 46 w 21600"/>
                <a:gd name="T7" fmla="*/ 47 h 21600"/>
                <a:gd name="T8" fmla="*/ 46 w 21600"/>
                <a:gd name="T9" fmla="*/ 46 h 21600"/>
                <a:gd name="T10" fmla="*/ 64 w 21600"/>
                <a:gd name="T11" fmla="*/ 36 h 21600"/>
                <a:gd name="T12" fmla="*/ 95 w 21600"/>
                <a:gd name="T13" fmla="*/ 44 h 21600"/>
                <a:gd name="T14" fmla="*/ 98 w 21600"/>
                <a:gd name="T15" fmla="*/ 47 h 21600"/>
                <a:gd name="T16" fmla="*/ 125 w 21600"/>
                <a:gd name="T17" fmla="*/ 22 h 21600"/>
                <a:gd name="T18" fmla="*/ 124 w 21600"/>
                <a:gd name="T19" fmla="*/ 20 h 21600"/>
                <a:gd name="T20" fmla="*/ 120 w 21600"/>
                <a:gd name="T21" fmla="*/ 18 h 21600"/>
                <a:gd name="T22" fmla="*/ 64 w 21600"/>
                <a:gd name="T23" fmla="*/ 0 h 21600"/>
                <a:gd name="T24" fmla="*/ 8 w 21600"/>
                <a:gd name="T25" fmla="*/ 50 h 21600"/>
                <a:gd name="T26" fmla="*/ 43 w 21600"/>
                <a:gd name="T27" fmla="*/ 94 h 21600"/>
                <a:gd name="T28" fmla="*/ 50 w 21600"/>
                <a:gd name="T29" fmla="*/ 97 h 21600"/>
                <a:gd name="T30" fmla="*/ 60 w 21600"/>
                <a:gd name="T31" fmla="*/ 99 h 21600"/>
                <a:gd name="T32" fmla="*/ 89 w 21600"/>
                <a:gd name="T33" fmla="*/ 117 h 21600"/>
                <a:gd name="T34" fmla="*/ 70 w 21600"/>
                <a:gd name="T35" fmla="*/ 130 h 21600"/>
                <a:gd name="T36" fmla="*/ 31 w 21600"/>
                <a:gd name="T37" fmla="*/ 116 h 21600"/>
                <a:gd name="T38" fmla="*/ 26 w 21600"/>
                <a:gd name="T39" fmla="*/ 112 h 21600"/>
                <a:gd name="T40" fmla="*/ 0 w 21600"/>
                <a:gd name="T41" fmla="*/ 137 h 21600"/>
                <a:gd name="T42" fmla="*/ 1 w 21600"/>
                <a:gd name="T43" fmla="*/ 139 h 21600"/>
                <a:gd name="T44" fmla="*/ 5 w 21600"/>
                <a:gd name="T45" fmla="*/ 141 h 21600"/>
                <a:gd name="T46" fmla="*/ 69 w 21600"/>
                <a:gd name="T47" fmla="*/ 164 h 21600"/>
                <a:gd name="T48" fmla="*/ 129 w 21600"/>
                <a:gd name="T49" fmla="*/ 114 h 21600"/>
                <a:gd name="T50" fmla="*/ 129 w 21600"/>
                <a:gd name="T51" fmla="*/ 113 h 21600"/>
                <a:gd name="T52" fmla="*/ 129 w 21600"/>
                <a:gd name="T53" fmla="*/ 113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600"/>
                <a:gd name="T82" fmla="*/ 0 h 21600"/>
                <a:gd name="T83" fmla="*/ 21600 w 21600"/>
                <a:gd name="T84" fmla="*/ 21600 h 216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600" h="21600">
                  <a:moveTo>
                    <a:pt x="21600" y="14902"/>
                  </a:moveTo>
                  <a:cubicBezTo>
                    <a:pt x="21600" y="11386"/>
                    <a:pt x="18606" y="9712"/>
                    <a:pt x="13473" y="8540"/>
                  </a:cubicBezTo>
                  <a:cubicBezTo>
                    <a:pt x="13259" y="8540"/>
                    <a:pt x="12618" y="8372"/>
                    <a:pt x="12404" y="8372"/>
                  </a:cubicBezTo>
                  <a:cubicBezTo>
                    <a:pt x="8341" y="7535"/>
                    <a:pt x="7699" y="7200"/>
                    <a:pt x="7699" y="6195"/>
                  </a:cubicBezTo>
                  <a:cubicBezTo>
                    <a:pt x="7699" y="6028"/>
                    <a:pt x="7699" y="6028"/>
                    <a:pt x="7699" y="6028"/>
                  </a:cubicBezTo>
                  <a:cubicBezTo>
                    <a:pt x="7699" y="5358"/>
                    <a:pt x="8554" y="4688"/>
                    <a:pt x="10693" y="4688"/>
                  </a:cubicBezTo>
                  <a:cubicBezTo>
                    <a:pt x="12190" y="4688"/>
                    <a:pt x="13901" y="5023"/>
                    <a:pt x="15826" y="5860"/>
                  </a:cubicBezTo>
                  <a:cubicBezTo>
                    <a:pt x="16040" y="6028"/>
                    <a:pt x="16253" y="6028"/>
                    <a:pt x="16467" y="6195"/>
                  </a:cubicBezTo>
                  <a:cubicBezTo>
                    <a:pt x="20958" y="2847"/>
                    <a:pt x="20958" y="2847"/>
                    <a:pt x="20958" y="2847"/>
                  </a:cubicBezTo>
                  <a:cubicBezTo>
                    <a:pt x="20745" y="2679"/>
                    <a:pt x="20745" y="2679"/>
                    <a:pt x="20745" y="2679"/>
                  </a:cubicBezTo>
                  <a:cubicBezTo>
                    <a:pt x="20531" y="2512"/>
                    <a:pt x="20317" y="2512"/>
                    <a:pt x="20103" y="2344"/>
                  </a:cubicBezTo>
                  <a:cubicBezTo>
                    <a:pt x="17537" y="837"/>
                    <a:pt x="14329" y="0"/>
                    <a:pt x="10693" y="0"/>
                  </a:cubicBezTo>
                  <a:cubicBezTo>
                    <a:pt x="5133" y="0"/>
                    <a:pt x="1283" y="2512"/>
                    <a:pt x="1283" y="6530"/>
                  </a:cubicBezTo>
                  <a:cubicBezTo>
                    <a:pt x="1069" y="10047"/>
                    <a:pt x="3636" y="11553"/>
                    <a:pt x="7271" y="12391"/>
                  </a:cubicBezTo>
                  <a:cubicBezTo>
                    <a:pt x="7699" y="12558"/>
                    <a:pt x="7913" y="12558"/>
                    <a:pt x="8341" y="12726"/>
                  </a:cubicBezTo>
                  <a:cubicBezTo>
                    <a:pt x="8768" y="12893"/>
                    <a:pt x="9410" y="12893"/>
                    <a:pt x="10051" y="13060"/>
                  </a:cubicBezTo>
                  <a:cubicBezTo>
                    <a:pt x="14543" y="14065"/>
                    <a:pt x="14970" y="14400"/>
                    <a:pt x="14970" y="15405"/>
                  </a:cubicBezTo>
                  <a:cubicBezTo>
                    <a:pt x="14970" y="16409"/>
                    <a:pt x="13901" y="17079"/>
                    <a:pt x="11762" y="17079"/>
                  </a:cubicBezTo>
                  <a:cubicBezTo>
                    <a:pt x="9196" y="17079"/>
                    <a:pt x="7057" y="16409"/>
                    <a:pt x="5133" y="15237"/>
                  </a:cubicBezTo>
                  <a:cubicBezTo>
                    <a:pt x="4919" y="15070"/>
                    <a:pt x="4705" y="14902"/>
                    <a:pt x="4277" y="14735"/>
                  </a:cubicBezTo>
                  <a:cubicBezTo>
                    <a:pt x="0" y="18084"/>
                    <a:pt x="0" y="18084"/>
                    <a:pt x="0" y="18084"/>
                  </a:cubicBezTo>
                  <a:cubicBezTo>
                    <a:pt x="214" y="18251"/>
                    <a:pt x="214" y="18251"/>
                    <a:pt x="214" y="18251"/>
                  </a:cubicBezTo>
                  <a:cubicBezTo>
                    <a:pt x="428" y="18419"/>
                    <a:pt x="642" y="18419"/>
                    <a:pt x="855" y="18586"/>
                  </a:cubicBezTo>
                  <a:cubicBezTo>
                    <a:pt x="3850" y="20595"/>
                    <a:pt x="7699" y="21600"/>
                    <a:pt x="11549" y="21600"/>
                  </a:cubicBezTo>
                  <a:cubicBezTo>
                    <a:pt x="17323" y="21600"/>
                    <a:pt x="21600" y="19256"/>
                    <a:pt x="21600" y="15070"/>
                  </a:cubicBezTo>
                  <a:lnTo>
                    <a:pt x="21600" y="14902"/>
                  </a:lnTo>
                  <a:close/>
                  <a:moveTo>
                    <a:pt x="21600" y="14902"/>
                  </a:moveTo>
                </a:path>
              </a:pathLst>
            </a:custGeom>
            <a:solidFill>
              <a:srgbClr val="FFFFFF"/>
            </a:solidFill>
            <a:ln w="9525" cap="flat">
              <a:noFill/>
              <a:round/>
              <a:headEnd type="none" w="med" len="med"/>
              <a:tailEnd type="none" w="med" len="med"/>
            </a:ln>
          </p:spPr>
          <p:txBody>
            <a:bodyPr lIns="0" tIns="0" rIns="0" bIns="0"/>
            <a:lstStyle/>
            <a:p>
              <a:endParaRPr lang="en-US" dirty="0"/>
            </a:p>
          </p:txBody>
        </p:sp>
      </p:grpSp>
      <p:sp>
        <p:nvSpPr>
          <p:cNvPr id="11" name="Text Box 115"/>
          <p:cNvSpPr txBox="1">
            <a:spLocks noChangeArrowheads="1"/>
          </p:cNvSpPr>
          <p:nvPr/>
        </p:nvSpPr>
        <p:spPr bwMode="auto">
          <a:xfrm>
            <a:off x="8426156" y="4910475"/>
            <a:ext cx="365760" cy="153888"/>
          </a:xfrm>
          <a:prstGeom prst="rect">
            <a:avLst/>
          </a:prstGeom>
          <a:noFill/>
          <a:ln w="9525">
            <a:noFill/>
            <a:miter lim="800000"/>
            <a:headEnd/>
            <a:tailEnd/>
          </a:ln>
          <a:effectLst/>
        </p:spPr>
        <p:txBody>
          <a:bodyPr wrap="square" lIns="0" tIns="0" rIns="0" bIns="0" anchor="b">
            <a:spAutoFit/>
          </a:bodyPr>
          <a:lstStyle/>
          <a:p>
            <a:pPr algn="r" defTabSz="820738">
              <a:spcBef>
                <a:spcPct val="50000"/>
              </a:spcBef>
            </a:pPr>
            <a:fld id="{18E29826-F105-4F77-B977-03F4A4723A21}" type="slidenum">
              <a:rPr lang="en-US" sz="1000" b="0" smtClean="0">
                <a:solidFill>
                  <a:srgbClr val="777777"/>
                </a:solidFill>
              </a:rPr>
              <a:pPr algn="r" defTabSz="820738">
                <a:spcBef>
                  <a:spcPct val="50000"/>
                </a:spcBef>
              </a:pPr>
              <a:t>‹#›</a:t>
            </a:fld>
            <a:r>
              <a:rPr lang="en-US" sz="1000" b="0" dirty="0" smtClean="0">
                <a:solidFill>
                  <a:srgbClr val="777777"/>
                </a:solidFill>
              </a:rPr>
              <a:t>    </a:t>
            </a:r>
            <a:endParaRPr lang="en-US" sz="1000" b="0" dirty="0">
              <a:solidFill>
                <a:srgbClr val="777777"/>
              </a:solidFill>
            </a:endParaRPr>
          </a:p>
        </p:txBody>
      </p:sp>
    </p:spTree>
    <p:extLst>
      <p:ext uri="{BB962C8B-B14F-4D97-AF65-F5344CB8AC3E}">
        <p14:creationId xmlns:p14="http://schemas.microsoft.com/office/powerpoint/2010/main" val="3293121098"/>
      </p:ext>
    </p:extLst>
  </p:cSld>
  <p:clrMap bg1="dk1" tx1="lt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4" r:id="rId7"/>
    <p:sldLayoutId id="214748366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44563" rtl="0" eaLnBrk="1" fontAlgn="base" hangingPunct="1">
        <a:lnSpc>
          <a:spcPct val="90000"/>
        </a:lnSpc>
        <a:spcBef>
          <a:spcPct val="40000"/>
        </a:spcBef>
        <a:spcAft>
          <a:spcPct val="0"/>
        </a:spcAft>
        <a:defRPr sz="3200" b="1">
          <a:solidFill>
            <a:schemeClr val="tx1"/>
          </a:solidFill>
          <a:latin typeface="+mj-lt"/>
          <a:ea typeface="+mj-ea"/>
          <a:cs typeface="+mj-cs"/>
        </a:defRPr>
      </a:lvl1pPr>
      <a:lvl2pPr algn="l" defTabSz="944563" rtl="0" eaLnBrk="1" fontAlgn="base" hangingPunct="1">
        <a:lnSpc>
          <a:spcPct val="90000"/>
        </a:lnSpc>
        <a:spcBef>
          <a:spcPct val="40000"/>
        </a:spcBef>
        <a:spcAft>
          <a:spcPct val="0"/>
        </a:spcAft>
        <a:defRPr sz="2200" b="1">
          <a:solidFill>
            <a:schemeClr val="tx1"/>
          </a:solidFill>
          <a:latin typeface="Arial" pitchFamily="34" charset="0"/>
        </a:defRPr>
      </a:lvl2pPr>
      <a:lvl3pPr algn="l" defTabSz="944563" rtl="0" eaLnBrk="1" fontAlgn="base" hangingPunct="1">
        <a:lnSpc>
          <a:spcPct val="90000"/>
        </a:lnSpc>
        <a:spcBef>
          <a:spcPct val="40000"/>
        </a:spcBef>
        <a:spcAft>
          <a:spcPct val="0"/>
        </a:spcAft>
        <a:defRPr sz="2200" b="1">
          <a:solidFill>
            <a:schemeClr val="tx1"/>
          </a:solidFill>
          <a:latin typeface="Arial" pitchFamily="34" charset="0"/>
        </a:defRPr>
      </a:lvl3pPr>
      <a:lvl4pPr algn="l" defTabSz="944563" rtl="0" eaLnBrk="1" fontAlgn="base" hangingPunct="1">
        <a:lnSpc>
          <a:spcPct val="90000"/>
        </a:lnSpc>
        <a:spcBef>
          <a:spcPct val="40000"/>
        </a:spcBef>
        <a:spcAft>
          <a:spcPct val="0"/>
        </a:spcAft>
        <a:defRPr sz="2200" b="1">
          <a:solidFill>
            <a:schemeClr val="tx1"/>
          </a:solidFill>
          <a:latin typeface="Arial" pitchFamily="34" charset="0"/>
        </a:defRPr>
      </a:lvl4pPr>
      <a:lvl5pPr algn="l" defTabSz="944563" rtl="0" eaLnBrk="1" fontAlgn="base" hangingPunct="1">
        <a:lnSpc>
          <a:spcPct val="90000"/>
        </a:lnSpc>
        <a:spcBef>
          <a:spcPct val="40000"/>
        </a:spcBef>
        <a:spcAft>
          <a:spcPct val="0"/>
        </a:spcAft>
        <a:defRPr sz="2200" b="1">
          <a:solidFill>
            <a:schemeClr val="tx1"/>
          </a:solidFill>
          <a:latin typeface="Arial" pitchFamily="34" charset="0"/>
        </a:defRPr>
      </a:lvl5pPr>
      <a:lvl6pPr marL="457200" algn="l" defTabSz="944563" rtl="0" eaLnBrk="1" fontAlgn="base" hangingPunct="1">
        <a:lnSpc>
          <a:spcPct val="90000"/>
        </a:lnSpc>
        <a:spcBef>
          <a:spcPct val="40000"/>
        </a:spcBef>
        <a:spcAft>
          <a:spcPct val="0"/>
        </a:spcAft>
        <a:defRPr sz="2200" b="1">
          <a:solidFill>
            <a:schemeClr val="tx1"/>
          </a:solidFill>
          <a:latin typeface="Arial" pitchFamily="34" charset="0"/>
        </a:defRPr>
      </a:lvl6pPr>
      <a:lvl7pPr marL="914400" algn="l" defTabSz="944563" rtl="0" eaLnBrk="1" fontAlgn="base" hangingPunct="1">
        <a:lnSpc>
          <a:spcPct val="90000"/>
        </a:lnSpc>
        <a:spcBef>
          <a:spcPct val="40000"/>
        </a:spcBef>
        <a:spcAft>
          <a:spcPct val="0"/>
        </a:spcAft>
        <a:defRPr sz="2200" b="1">
          <a:solidFill>
            <a:schemeClr val="tx1"/>
          </a:solidFill>
          <a:latin typeface="Arial" pitchFamily="34" charset="0"/>
        </a:defRPr>
      </a:lvl7pPr>
      <a:lvl8pPr marL="1371600" algn="l" defTabSz="944563" rtl="0" eaLnBrk="1" fontAlgn="base" hangingPunct="1">
        <a:lnSpc>
          <a:spcPct val="90000"/>
        </a:lnSpc>
        <a:spcBef>
          <a:spcPct val="40000"/>
        </a:spcBef>
        <a:spcAft>
          <a:spcPct val="0"/>
        </a:spcAft>
        <a:defRPr sz="2200" b="1">
          <a:solidFill>
            <a:schemeClr val="tx1"/>
          </a:solidFill>
          <a:latin typeface="Arial" pitchFamily="34" charset="0"/>
        </a:defRPr>
      </a:lvl8pPr>
      <a:lvl9pPr marL="1828800" algn="l" defTabSz="944563" rtl="0" eaLnBrk="1" fontAlgn="base" hangingPunct="1">
        <a:lnSpc>
          <a:spcPct val="90000"/>
        </a:lnSpc>
        <a:spcBef>
          <a:spcPct val="40000"/>
        </a:spcBef>
        <a:spcAft>
          <a:spcPct val="0"/>
        </a:spcAft>
        <a:defRPr sz="2200" b="1">
          <a:solidFill>
            <a:schemeClr val="tx1"/>
          </a:solidFill>
          <a:latin typeface="Arial" pitchFamily="34" charset="0"/>
        </a:defRPr>
      </a:lvl9pPr>
    </p:titleStyle>
    <p:bodyStyle>
      <a:lvl1pPr marL="166688" indent="-166688" algn="l" defTabSz="944563" rtl="0" eaLnBrk="1" fontAlgn="base" hangingPunct="1">
        <a:lnSpc>
          <a:spcPct val="90000"/>
        </a:lnSpc>
        <a:spcBef>
          <a:spcPct val="40000"/>
        </a:spcBef>
        <a:spcAft>
          <a:spcPct val="0"/>
        </a:spcAft>
        <a:buClr>
          <a:schemeClr val="bg2"/>
        </a:buClr>
        <a:buChar char="•"/>
        <a:defRPr sz="2000">
          <a:solidFill>
            <a:schemeClr val="tx1"/>
          </a:solidFill>
          <a:latin typeface="+mn-lt"/>
          <a:ea typeface="+mn-ea"/>
          <a:cs typeface="+mn-cs"/>
        </a:defRPr>
      </a:lvl1pPr>
      <a:lvl2pPr marL="341313" indent="-173038" algn="l" defTabSz="944563" rtl="0" eaLnBrk="1" fontAlgn="base" hangingPunct="1">
        <a:lnSpc>
          <a:spcPct val="90000"/>
        </a:lnSpc>
        <a:spcBef>
          <a:spcPct val="40000"/>
        </a:spcBef>
        <a:spcAft>
          <a:spcPct val="0"/>
        </a:spcAft>
        <a:buClr>
          <a:schemeClr val="bg2"/>
        </a:buClr>
        <a:buFont typeface="Arial" pitchFamily="34" charset="0"/>
        <a:buChar char="–"/>
        <a:defRPr>
          <a:solidFill>
            <a:schemeClr val="tx1"/>
          </a:solidFill>
          <a:latin typeface="+mn-lt"/>
        </a:defRPr>
      </a:lvl2pPr>
      <a:lvl3pPr marL="506413" indent="-163513" algn="l" defTabSz="944563" rtl="0" eaLnBrk="1" fontAlgn="base" hangingPunct="1">
        <a:lnSpc>
          <a:spcPct val="90000"/>
        </a:lnSpc>
        <a:spcBef>
          <a:spcPct val="40000"/>
        </a:spcBef>
        <a:spcAft>
          <a:spcPct val="0"/>
        </a:spcAft>
        <a:buClr>
          <a:schemeClr val="bg2"/>
        </a:buClr>
        <a:buChar char="•"/>
        <a:defRPr sz="1600">
          <a:solidFill>
            <a:schemeClr val="tx1"/>
          </a:solidFill>
          <a:latin typeface="+mn-lt"/>
        </a:defRPr>
      </a:lvl3pPr>
      <a:lvl4pPr marL="688975" indent="-180975" algn="l" defTabSz="944563" rtl="0" eaLnBrk="1" fontAlgn="base" hangingPunct="1">
        <a:lnSpc>
          <a:spcPct val="90000"/>
        </a:lnSpc>
        <a:spcBef>
          <a:spcPct val="40000"/>
        </a:spcBef>
        <a:spcAft>
          <a:spcPct val="0"/>
        </a:spcAft>
        <a:buClr>
          <a:schemeClr val="bg2"/>
        </a:buClr>
        <a:buFont typeface="Arial" pitchFamily="34" charset="0"/>
        <a:buChar char="–"/>
        <a:defRPr sz="1600">
          <a:solidFill>
            <a:schemeClr val="tx1"/>
          </a:solidFill>
          <a:latin typeface="+mn-lt"/>
        </a:defRPr>
      </a:lvl4pPr>
      <a:lvl5pPr marL="852488" indent="-161925" algn="l" defTabSz="944563" rtl="0" eaLnBrk="1" fontAlgn="base" hangingPunct="1">
        <a:lnSpc>
          <a:spcPct val="90000"/>
        </a:lnSpc>
        <a:spcBef>
          <a:spcPct val="40000"/>
        </a:spcBef>
        <a:spcAft>
          <a:spcPct val="0"/>
        </a:spcAft>
        <a:buClr>
          <a:schemeClr val="bg2"/>
        </a:buClr>
        <a:buFont typeface="Arial" pitchFamily="34" charset="0"/>
        <a:buChar char="»"/>
        <a:defRPr sz="1600">
          <a:solidFill>
            <a:schemeClr val="tx1"/>
          </a:solidFill>
          <a:latin typeface="+mn-lt"/>
        </a:defRPr>
      </a:lvl5pPr>
      <a:lvl6pPr marL="1309688" indent="-161925" algn="l" defTabSz="944563" rtl="0" eaLnBrk="1" fontAlgn="base" hangingPunct="1">
        <a:lnSpc>
          <a:spcPct val="90000"/>
        </a:lnSpc>
        <a:spcBef>
          <a:spcPct val="40000"/>
        </a:spcBef>
        <a:spcAft>
          <a:spcPct val="0"/>
        </a:spcAft>
        <a:buClr>
          <a:schemeClr val="tx2"/>
        </a:buClr>
        <a:buFont typeface="Arial" pitchFamily="34" charset="0"/>
        <a:buChar char="»"/>
        <a:defRPr sz="1600">
          <a:solidFill>
            <a:schemeClr val="tx1"/>
          </a:solidFill>
          <a:latin typeface="+mn-lt"/>
        </a:defRPr>
      </a:lvl6pPr>
      <a:lvl7pPr marL="1766888" indent="-161925" algn="l" defTabSz="944563" rtl="0" eaLnBrk="1" fontAlgn="base" hangingPunct="1">
        <a:lnSpc>
          <a:spcPct val="90000"/>
        </a:lnSpc>
        <a:spcBef>
          <a:spcPct val="40000"/>
        </a:spcBef>
        <a:spcAft>
          <a:spcPct val="0"/>
        </a:spcAft>
        <a:buClr>
          <a:schemeClr val="tx2"/>
        </a:buClr>
        <a:buFont typeface="Arial" pitchFamily="34" charset="0"/>
        <a:buChar char="»"/>
        <a:defRPr sz="1600">
          <a:solidFill>
            <a:schemeClr val="tx1"/>
          </a:solidFill>
          <a:latin typeface="+mn-lt"/>
        </a:defRPr>
      </a:lvl7pPr>
      <a:lvl8pPr marL="2224088" indent="-161925" algn="l" defTabSz="944563" rtl="0" eaLnBrk="1" fontAlgn="base" hangingPunct="1">
        <a:lnSpc>
          <a:spcPct val="90000"/>
        </a:lnSpc>
        <a:spcBef>
          <a:spcPct val="40000"/>
        </a:spcBef>
        <a:spcAft>
          <a:spcPct val="0"/>
        </a:spcAft>
        <a:buClr>
          <a:schemeClr val="tx2"/>
        </a:buClr>
        <a:buFont typeface="Arial" pitchFamily="34" charset="0"/>
        <a:buChar char="»"/>
        <a:defRPr sz="1600">
          <a:solidFill>
            <a:schemeClr val="tx1"/>
          </a:solidFill>
          <a:latin typeface="+mn-lt"/>
        </a:defRPr>
      </a:lvl8pPr>
      <a:lvl9pPr marL="2681288" indent="-161925" algn="l" defTabSz="944563" rtl="0" eaLnBrk="1" fontAlgn="base" hangingPunct="1">
        <a:lnSpc>
          <a:spcPct val="90000"/>
        </a:lnSpc>
        <a:spcBef>
          <a:spcPct val="40000"/>
        </a:spcBef>
        <a:spcAft>
          <a:spcPct val="0"/>
        </a:spcAft>
        <a:buClr>
          <a:schemeClr val="tx2"/>
        </a:buClr>
        <a:buFont typeface="Arial" pitchFamily="34"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t">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200154"/>
            <a:ext cx="8229600" cy="3394472"/>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7074881" y="4855183"/>
            <a:ext cx="1180123" cy="162000"/>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457200"/>
            <a:fld id="{EAF088A3-3E71-794D-ABDD-35D24AB45B83}" type="datetime4">
              <a:rPr lang="en-US" kern="1200" smtClean="0">
                <a:solidFill>
                  <a:srgbClr val="121212">
                    <a:tint val="75000"/>
                  </a:srgbClr>
                </a:solidFill>
                <a:ea typeface="+mn-ea"/>
                <a:cs typeface="+mn-cs"/>
              </a:rPr>
              <a:pPr defTabSz="457200"/>
              <a:t>October 21, 2015</a:t>
            </a:fld>
            <a:endParaRPr lang="en-US" kern="1200" dirty="0">
              <a:solidFill>
                <a:srgbClr val="121212">
                  <a:tint val="75000"/>
                </a:srgbClr>
              </a:solidFill>
              <a:ea typeface="+mn-ea"/>
              <a:cs typeface="+mn-cs"/>
            </a:endParaRPr>
          </a:p>
        </p:txBody>
      </p:sp>
      <p:sp>
        <p:nvSpPr>
          <p:cNvPr id="5" name="Footer Placeholder 4"/>
          <p:cNvSpPr>
            <a:spLocks noGrp="1"/>
          </p:cNvSpPr>
          <p:nvPr>
            <p:ph type="ftr" sz="quarter" idx="3"/>
          </p:nvPr>
        </p:nvSpPr>
        <p:spPr>
          <a:xfrm>
            <a:off x="4572004" y="4855183"/>
            <a:ext cx="2551723" cy="162000"/>
          </a:xfrm>
          <a:prstGeom prst="rect">
            <a:avLst/>
          </a:prstGeom>
        </p:spPr>
        <p:txBody>
          <a:bodyPr vert="horz" lIns="91440" tIns="45720" rIns="91440" bIns="45720" rtlCol="0" anchor="ctr"/>
          <a:lstStyle>
            <a:lvl1pPr algn="l">
              <a:defRPr sz="1000">
                <a:solidFill>
                  <a:schemeClr val="tx1">
                    <a:tint val="75000"/>
                  </a:schemeClr>
                </a:solidFill>
              </a:defRPr>
            </a:lvl1pPr>
          </a:lstStyle>
          <a:p>
            <a:pPr defTabSz="457200"/>
            <a:r>
              <a:rPr lang="en-US" kern="1200" dirty="0" smtClean="0">
                <a:solidFill>
                  <a:srgbClr val="121212">
                    <a:tint val="75000"/>
                  </a:srgbClr>
                </a:solidFill>
                <a:ea typeface="+mn-ea"/>
                <a:cs typeface="+mn-cs"/>
              </a:rPr>
              <a:t>CSC Proprietary and Confidential     </a:t>
            </a:r>
            <a:endParaRPr lang="en-US" kern="1200" dirty="0">
              <a:solidFill>
                <a:srgbClr val="121212">
                  <a:tint val="75000"/>
                </a:srgbClr>
              </a:solidFill>
              <a:ea typeface="+mn-ea"/>
              <a:cs typeface="+mn-cs"/>
            </a:endParaRPr>
          </a:p>
        </p:txBody>
      </p:sp>
      <p:sp>
        <p:nvSpPr>
          <p:cNvPr id="6" name="Slide Number Placeholder 5"/>
          <p:cNvSpPr>
            <a:spLocks noGrp="1"/>
          </p:cNvSpPr>
          <p:nvPr>
            <p:ph type="sldNum" sz="quarter" idx="4"/>
          </p:nvPr>
        </p:nvSpPr>
        <p:spPr>
          <a:xfrm>
            <a:off x="8255001" y="4855183"/>
            <a:ext cx="431800" cy="162000"/>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457200"/>
            <a:fld id="{AB319FBB-47F1-DF43-AB69-3BAA5AD47075}" type="slidenum">
              <a:rPr lang="en-US" kern="1200" smtClean="0">
                <a:solidFill>
                  <a:srgbClr val="121212">
                    <a:tint val="75000"/>
                  </a:srgbClr>
                </a:solidFill>
                <a:ea typeface="+mn-ea"/>
                <a:cs typeface="+mn-cs"/>
              </a:rPr>
              <a:pPr defTabSz="457200"/>
              <a:t>‹#›</a:t>
            </a:fld>
            <a:endParaRPr lang="en-US" kern="1200" dirty="0">
              <a:solidFill>
                <a:srgbClr val="121212">
                  <a:tint val="75000"/>
                </a:srgbClr>
              </a:solidFill>
              <a:ea typeface="+mn-ea"/>
              <a:cs typeface="+mn-cs"/>
            </a:endParaRPr>
          </a:p>
        </p:txBody>
      </p:sp>
      <p:grpSp>
        <p:nvGrpSpPr>
          <p:cNvPr id="9" name="Group 7"/>
          <p:cNvGrpSpPr>
            <a:grpSpLocks/>
          </p:cNvGrpSpPr>
          <p:nvPr userDrawn="1"/>
        </p:nvGrpSpPr>
        <p:grpSpPr bwMode="auto">
          <a:xfrm>
            <a:off x="304949" y="4597844"/>
            <a:ext cx="648673" cy="305626"/>
            <a:chOff x="0" y="0"/>
            <a:chExt cx="616" cy="343"/>
          </a:xfrm>
        </p:grpSpPr>
        <p:sp>
          <p:nvSpPr>
            <p:cNvPr id="10" name="Freeform 3"/>
            <p:cNvSpPr>
              <a:spLocks/>
            </p:cNvSpPr>
            <p:nvPr/>
          </p:nvSpPr>
          <p:spPr bwMode="auto">
            <a:xfrm>
              <a:off x="0" y="0"/>
              <a:ext cx="616" cy="343"/>
            </a:xfrm>
            <a:custGeom>
              <a:avLst/>
              <a:gdLst>
                <a:gd name="T0" fmla="*/ 523 w 21600"/>
                <a:gd name="T1" fmla="*/ 343 h 21600"/>
                <a:gd name="T2" fmla="*/ 616 w 21600"/>
                <a:gd name="T3" fmla="*/ 252 h 21600"/>
                <a:gd name="T4" fmla="*/ 616 w 21600"/>
                <a:gd name="T5" fmla="*/ 0 h 21600"/>
                <a:gd name="T6" fmla="*/ 93 w 21600"/>
                <a:gd name="T7" fmla="*/ 0 h 21600"/>
                <a:gd name="T8" fmla="*/ 0 w 21600"/>
                <a:gd name="T9" fmla="*/ 92 h 21600"/>
                <a:gd name="T10" fmla="*/ 0 w 21600"/>
                <a:gd name="T11" fmla="*/ 343 h 21600"/>
                <a:gd name="T12" fmla="*/ 523 w 21600"/>
                <a:gd name="T13" fmla="*/ 343 h 21600"/>
                <a:gd name="T14" fmla="*/ 523 w 21600"/>
                <a:gd name="T15" fmla="*/ 343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8330" y="21600"/>
                  </a:moveTo>
                  <a:lnTo>
                    <a:pt x="21600" y="15845"/>
                  </a:lnTo>
                  <a:lnTo>
                    <a:pt x="21600" y="0"/>
                  </a:lnTo>
                  <a:lnTo>
                    <a:pt x="3270" y="0"/>
                  </a:lnTo>
                  <a:lnTo>
                    <a:pt x="0" y="5823"/>
                  </a:lnTo>
                  <a:lnTo>
                    <a:pt x="0" y="21600"/>
                  </a:lnTo>
                  <a:lnTo>
                    <a:pt x="18330" y="21600"/>
                  </a:lnTo>
                  <a:close/>
                  <a:moveTo>
                    <a:pt x="18330" y="21600"/>
                  </a:moveTo>
                </a:path>
              </a:pathLst>
            </a:custGeom>
            <a:solidFill>
              <a:srgbClr val="EE2525"/>
            </a:solidFill>
            <a:ln w="9525" cap="flat">
              <a:noFill/>
              <a:round/>
              <a:headEnd type="none" w="med" len="med"/>
              <a:tailEnd type="none" w="med" len="med"/>
            </a:ln>
          </p:spPr>
          <p:txBody>
            <a:bodyPr lIns="0" tIns="0" rIns="0" bIns="0"/>
            <a:lstStyle/>
            <a:p>
              <a:endParaRPr lang="en-US" dirty="0"/>
            </a:p>
          </p:txBody>
        </p:sp>
        <p:sp>
          <p:nvSpPr>
            <p:cNvPr id="11" name="Freeform 4"/>
            <p:cNvSpPr>
              <a:spLocks/>
            </p:cNvSpPr>
            <p:nvPr/>
          </p:nvSpPr>
          <p:spPr bwMode="auto">
            <a:xfrm>
              <a:off x="75" y="90"/>
              <a:ext cx="150" cy="166"/>
            </a:xfrm>
            <a:custGeom>
              <a:avLst/>
              <a:gdLst>
                <a:gd name="T0" fmla="*/ 124 w 21600"/>
                <a:gd name="T1" fmla="*/ 110 h 21600"/>
                <a:gd name="T2" fmla="*/ 123 w 21600"/>
                <a:gd name="T3" fmla="*/ 111 h 21600"/>
                <a:gd name="T4" fmla="*/ 83 w 21600"/>
                <a:gd name="T5" fmla="*/ 129 h 21600"/>
                <a:gd name="T6" fmla="*/ 55 w 21600"/>
                <a:gd name="T7" fmla="*/ 119 h 21600"/>
                <a:gd name="T8" fmla="*/ 41 w 21600"/>
                <a:gd name="T9" fmla="*/ 83 h 21600"/>
                <a:gd name="T10" fmla="*/ 41 w 21600"/>
                <a:gd name="T11" fmla="*/ 82 h 21600"/>
                <a:gd name="T12" fmla="*/ 83 w 21600"/>
                <a:gd name="T13" fmla="*/ 36 h 21600"/>
                <a:gd name="T14" fmla="*/ 122 w 21600"/>
                <a:gd name="T15" fmla="*/ 52 h 21600"/>
                <a:gd name="T16" fmla="*/ 149 w 21600"/>
                <a:gd name="T17" fmla="*/ 26 h 21600"/>
                <a:gd name="T18" fmla="*/ 147 w 21600"/>
                <a:gd name="T19" fmla="*/ 24 h 21600"/>
                <a:gd name="T20" fmla="*/ 83 w 21600"/>
                <a:gd name="T21" fmla="*/ 0 h 21600"/>
                <a:gd name="T22" fmla="*/ 0 w 21600"/>
                <a:gd name="T23" fmla="*/ 83 h 21600"/>
                <a:gd name="T24" fmla="*/ 28 w 21600"/>
                <a:gd name="T25" fmla="*/ 146 h 21600"/>
                <a:gd name="T26" fmla="*/ 82 w 21600"/>
                <a:gd name="T27" fmla="*/ 166 h 21600"/>
                <a:gd name="T28" fmla="*/ 149 w 21600"/>
                <a:gd name="T29" fmla="*/ 137 h 21600"/>
                <a:gd name="T30" fmla="*/ 150 w 21600"/>
                <a:gd name="T31" fmla="*/ 135 h 21600"/>
                <a:gd name="T32" fmla="*/ 124 w 21600"/>
                <a:gd name="T33" fmla="*/ 110 h 21600"/>
                <a:gd name="T34" fmla="*/ 124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7908" y="14289"/>
                  </a:moveTo>
                  <a:cubicBezTo>
                    <a:pt x="17723" y="14455"/>
                    <a:pt x="17723" y="14455"/>
                    <a:pt x="17723" y="14455"/>
                  </a:cubicBezTo>
                  <a:cubicBezTo>
                    <a:pt x="15877" y="15951"/>
                    <a:pt x="14585" y="16782"/>
                    <a:pt x="12000" y="16782"/>
                  </a:cubicBezTo>
                  <a:cubicBezTo>
                    <a:pt x="10338" y="16782"/>
                    <a:pt x="9046" y="16283"/>
                    <a:pt x="7938" y="15452"/>
                  </a:cubicBezTo>
                  <a:cubicBezTo>
                    <a:pt x="6646" y="14289"/>
                    <a:pt x="5908" y="12628"/>
                    <a:pt x="5908" y="10800"/>
                  </a:cubicBezTo>
                  <a:cubicBezTo>
                    <a:pt x="5908" y="10634"/>
                    <a:pt x="5908" y="10634"/>
                    <a:pt x="5908" y="10634"/>
                  </a:cubicBezTo>
                  <a:cubicBezTo>
                    <a:pt x="5908" y="7311"/>
                    <a:pt x="8492" y="4652"/>
                    <a:pt x="12000" y="4652"/>
                  </a:cubicBezTo>
                  <a:cubicBezTo>
                    <a:pt x="14215" y="4652"/>
                    <a:pt x="15692" y="5483"/>
                    <a:pt x="17538" y="6812"/>
                  </a:cubicBezTo>
                  <a:cubicBezTo>
                    <a:pt x="21415" y="3323"/>
                    <a:pt x="21415" y="3323"/>
                    <a:pt x="21415" y="3323"/>
                  </a:cubicBezTo>
                  <a:cubicBezTo>
                    <a:pt x="21231" y="3157"/>
                    <a:pt x="21231" y="3157"/>
                    <a:pt x="21231" y="3157"/>
                  </a:cubicBezTo>
                  <a:cubicBezTo>
                    <a:pt x="19015" y="1329"/>
                    <a:pt x="16431" y="0"/>
                    <a:pt x="12000" y="0"/>
                  </a:cubicBezTo>
                  <a:cubicBezTo>
                    <a:pt x="4985" y="0"/>
                    <a:pt x="0" y="4818"/>
                    <a:pt x="0" y="10800"/>
                  </a:cubicBezTo>
                  <a:cubicBezTo>
                    <a:pt x="0" y="14123"/>
                    <a:pt x="1477" y="16948"/>
                    <a:pt x="4062" y="18942"/>
                  </a:cubicBezTo>
                  <a:cubicBezTo>
                    <a:pt x="6092" y="20603"/>
                    <a:pt x="8862" y="21600"/>
                    <a:pt x="11815" y="21600"/>
                  </a:cubicBezTo>
                  <a:cubicBezTo>
                    <a:pt x="16246" y="21600"/>
                    <a:pt x="19015" y="20105"/>
                    <a:pt x="21415" y="17778"/>
                  </a:cubicBezTo>
                  <a:cubicBezTo>
                    <a:pt x="21600" y="17612"/>
                    <a:pt x="21600" y="17612"/>
                    <a:pt x="21600" y="17612"/>
                  </a:cubicBezTo>
                  <a:lnTo>
                    <a:pt x="17908" y="14289"/>
                  </a:lnTo>
                  <a:close/>
                  <a:moveTo>
                    <a:pt x="17908"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12" name="Freeform 5"/>
            <p:cNvSpPr>
              <a:spLocks/>
            </p:cNvSpPr>
            <p:nvPr/>
          </p:nvSpPr>
          <p:spPr bwMode="auto">
            <a:xfrm>
              <a:off x="386" y="90"/>
              <a:ext cx="150" cy="166"/>
            </a:xfrm>
            <a:custGeom>
              <a:avLst/>
              <a:gdLst>
                <a:gd name="T0" fmla="*/ 126 w 21600"/>
                <a:gd name="T1" fmla="*/ 110 h 21600"/>
                <a:gd name="T2" fmla="*/ 123 w 21600"/>
                <a:gd name="T3" fmla="*/ 111 h 21600"/>
                <a:gd name="T4" fmla="*/ 85 w 21600"/>
                <a:gd name="T5" fmla="*/ 129 h 21600"/>
                <a:gd name="T6" fmla="*/ 56 w 21600"/>
                <a:gd name="T7" fmla="*/ 119 h 21600"/>
                <a:gd name="T8" fmla="*/ 41 w 21600"/>
                <a:gd name="T9" fmla="*/ 83 h 21600"/>
                <a:gd name="T10" fmla="*/ 41 w 21600"/>
                <a:gd name="T11" fmla="*/ 82 h 21600"/>
                <a:gd name="T12" fmla="*/ 85 w 21600"/>
                <a:gd name="T13" fmla="*/ 36 h 21600"/>
                <a:gd name="T14" fmla="*/ 122 w 21600"/>
                <a:gd name="T15" fmla="*/ 52 h 21600"/>
                <a:gd name="T16" fmla="*/ 149 w 21600"/>
                <a:gd name="T17" fmla="*/ 26 h 21600"/>
                <a:gd name="T18" fmla="*/ 147 w 21600"/>
                <a:gd name="T19" fmla="*/ 24 h 21600"/>
                <a:gd name="T20" fmla="*/ 85 w 21600"/>
                <a:gd name="T21" fmla="*/ 0 h 21600"/>
                <a:gd name="T22" fmla="*/ 0 w 21600"/>
                <a:gd name="T23" fmla="*/ 83 h 21600"/>
                <a:gd name="T24" fmla="*/ 28 w 21600"/>
                <a:gd name="T25" fmla="*/ 146 h 21600"/>
                <a:gd name="T26" fmla="*/ 83 w 21600"/>
                <a:gd name="T27" fmla="*/ 166 h 21600"/>
                <a:gd name="T28" fmla="*/ 149 w 21600"/>
                <a:gd name="T29" fmla="*/ 137 h 21600"/>
                <a:gd name="T30" fmla="*/ 150 w 21600"/>
                <a:gd name="T31" fmla="*/ 135 h 21600"/>
                <a:gd name="T32" fmla="*/ 126 w 21600"/>
                <a:gd name="T33" fmla="*/ 110 h 21600"/>
                <a:gd name="T34" fmla="*/ 126 w 21600"/>
                <a:gd name="T35" fmla="*/ 11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600"/>
                <a:gd name="T55" fmla="*/ 0 h 21600"/>
                <a:gd name="T56" fmla="*/ 21600 w 21600"/>
                <a:gd name="T57" fmla="*/ 21600 h 216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600" h="21600">
                  <a:moveTo>
                    <a:pt x="18092" y="14289"/>
                  </a:moveTo>
                  <a:cubicBezTo>
                    <a:pt x="17723" y="14455"/>
                    <a:pt x="17723" y="14455"/>
                    <a:pt x="17723" y="14455"/>
                  </a:cubicBezTo>
                  <a:cubicBezTo>
                    <a:pt x="16062" y="15951"/>
                    <a:pt x="14585" y="16782"/>
                    <a:pt x="12185" y="16782"/>
                  </a:cubicBezTo>
                  <a:cubicBezTo>
                    <a:pt x="10523" y="16782"/>
                    <a:pt x="9046" y="16283"/>
                    <a:pt x="8123" y="15452"/>
                  </a:cubicBezTo>
                  <a:cubicBezTo>
                    <a:pt x="6831" y="14289"/>
                    <a:pt x="5908" y="12628"/>
                    <a:pt x="5908" y="10800"/>
                  </a:cubicBezTo>
                  <a:cubicBezTo>
                    <a:pt x="5908" y="10634"/>
                    <a:pt x="5908" y="10634"/>
                    <a:pt x="5908" y="10634"/>
                  </a:cubicBezTo>
                  <a:cubicBezTo>
                    <a:pt x="5908" y="7311"/>
                    <a:pt x="8492" y="4652"/>
                    <a:pt x="12185" y="4652"/>
                  </a:cubicBezTo>
                  <a:cubicBezTo>
                    <a:pt x="14215" y="4652"/>
                    <a:pt x="15877" y="5483"/>
                    <a:pt x="17538" y="6812"/>
                  </a:cubicBezTo>
                  <a:cubicBezTo>
                    <a:pt x="21415" y="3323"/>
                    <a:pt x="21415" y="3323"/>
                    <a:pt x="21415" y="3323"/>
                  </a:cubicBezTo>
                  <a:cubicBezTo>
                    <a:pt x="21231" y="3157"/>
                    <a:pt x="21231" y="3157"/>
                    <a:pt x="21231" y="3157"/>
                  </a:cubicBezTo>
                  <a:cubicBezTo>
                    <a:pt x="19200" y="1329"/>
                    <a:pt x="16431" y="0"/>
                    <a:pt x="12185" y="0"/>
                  </a:cubicBezTo>
                  <a:cubicBezTo>
                    <a:pt x="4985" y="0"/>
                    <a:pt x="0" y="4818"/>
                    <a:pt x="0" y="10800"/>
                  </a:cubicBezTo>
                  <a:cubicBezTo>
                    <a:pt x="0" y="14123"/>
                    <a:pt x="1662" y="16948"/>
                    <a:pt x="4062" y="18942"/>
                  </a:cubicBezTo>
                  <a:cubicBezTo>
                    <a:pt x="6092" y="20603"/>
                    <a:pt x="8862" y="21600"/>
                    <a:pt x="12000" y="21600"/>
                  </a:cubicBezTo>
                  <a:cubicBezTo>
                    <a:pt x="16431" y="21600"/>
                    <a:pt x="19015" y="20105"/>
                    <a:pt x="21415" y="17778"/>
                  </a:cubicBezTo>
                  <a:cubicBezTo>
                    <a:pt x="21600" y="17612"/>
                    <a:pt x="21600" y="17612"/>
                    <a:pt x="21600" y="17612"/>
                  </a:cubicBezTo>
                  <a:lnTo>
                    <a:pt x="18092" y="14289"/>
                  </a:lnTo>
                  <a:close/>
                  <a:moveTo>
                    <a:pt x="18092" y="14289"/>
                  </a:moveTo>
                </a:path>
              </a:pathLst>
            </a:custGeom>
            <a:solidFill>
              <a:srgbClr val="FFFFFF"/>
            </a:solidFill>
            <a:ln w="9525" cap="flat">
              <a:noFill/>
              <a:round/>
              <a:headEnd type="none" w="med" len="med"/>
              <a:tailEnd type="none" w="med" len="med"/>
            </a:ln>
          </p:spPr>
          <p:txBody>
            <a:bodyPr lIns="0" tIns="0" rIns="0" bIns="0"/>
            <a:lstStyle/>
            <a:p>
              <a:endParaRPr lang="en-US" dirty="0"/>
            </a:p>
          </p:txBody>
        </p:sp>
        <p:sp>
          <p:nvSpPr>
            <p:cNvPr id="13" name="Freeform 6"/>
            <p:cNvSpPr>
              <a:spLocks/>
            </p:cNvSpPr>
            <p:nvPr/>
          </p:nvSpPr>
          <p:spPr bwMode="auto">
            <a:xfrm>
              <a:off x="239" y="90"/>
              <a:ext cx="129" cy="164"/>
            </a:xfrm>
            <a:custGeom>
              <a:avLst/>
              <a:gdLst>
                <a:gd name="T0" fmla="*/ 129 w 21600"/>
                <a:gd name="T1" fmla="*/ 113 h 21600"/>
                <a:gd name="T2" fmla="*/ 80 w 21600"/>
                <a:gd name="T3" fmla="*/ 65 h 21600"/>
                <a:gd name="T4" fmla="*/ 74 w 21600"/>
                <a:gd name="T5" fmla="*/ 64 h 21600"/>
                <a:gd name="T6" fmla="*/ 46 w 21600"/>
                <a:gd name="T7" fmla="*/ 47 h 21600"/>
                <a:gd name="T8" fmla="*/ 46 w 21600"/>
                <a:gd name="T9" fmla="*/ 46 h 21600"/>
                <a:gd name="T10" fmla="*/ 64 w 21600"/>
                <a:gd name="T11" fmla="*/ 36 h 21600"/>
                <a:gd name="T12" fmla="*/ 95 w 21600"/>
                <a:gd name="T13" fmla="*/ 44 h 21600"/>
                <a:gd name="T14" fmla="*/ 98 w 21600"/>
                <a:gd name="T15" fmla="*/ 47 h 21600"/>
                <a:gd name="T16" fmla="*/ 125 w 21600"/>
                <a:gd name="T17" fmla="*/ 22 h 21600"/>
                <a:gd name="T18" fmla="*/ 124 w 21600"/>
                <a:gd name="T19" fmla="*/ 20 h 21600"/>
                <a:gd name="T20" fmla="*/ 120 w 21600"/>
                <a:gd name="T21" fmla="*/ 18 h 21600"/>
                <a:gd name="T22" fmla="*/ 64 w 21600"/>
                <a:gd name="T23" fmla="*/ 0 h 21600"/>
                <a:gd name="T24" fmla="*/ 8 w 21600"/>
                <a:gd name="T25" fmla="*/ 50 h 21600"/>
                <a:gd name="T26" fmla="*/ 43 w 21600"/>
                <a:gd name="T27" fmla="*/ 94 h 21600"/>
                <a:gd name="T28" fmla="*/ 50 w 21600"/>
                <a:gd name="T29" fmla="*/ 97 h 21600"/>
                <a:gd name="T30" fmla="*/ 60 w 21600"/>
                <a:gd name="T31" fmla="*/ 99 h 21600"/>
                <a:gd name="T32" fmla="*/ 89 w 21600"/>
                <a:gd name="T33" fmla="*/ 117 h 21600"/>
                <a:gd name="T34" fmla="*/ 70 w 21600"/>
                <a:gd name="T35" fmla="*/ 130 h 21600"/>
                <a:gd name="T36" fmla="*/ 31 w 21600"/>
                <a:gd name="T37" fmla="*/ 116 h 21600"/>
                <a:gd name="T38" fmla="*/ 26 w 21600"/>
                <a:gd name="T39" fmla="*/ 112 h 21600"/>
                <a:gd name="T40" fmla="*/ 0 w 21600"/>
                <a:gd name="T41" fmla="*/ 137 h 21600"/>
                <a:gd name="T42" fmla="*/ 1 w 21600"/>
                <a:gd name="T43" fmla="*/ 139 h 21600"/>
                <a:gd name="T44" fmla="*/ 5 w 21600"/>
                <a:gd name="T45" fmla="*/ 141 h 21600"/>
                <a:gd name="T46" fmla="*/ 69 w 21600"/>
                <a:gd name="T47" fmla="*/ 164 h 21600"/>
                <a:gd name="T48" fmla="*/ 129 w 21600"/>
                <a:gd name="T49" fmla="*/ 114 h 21600"/>
                <a:gd name="T50" fmla="*/ 129 w 21600"/>
                <a:gd name="T51" fmla="*/ 113 h 21600"/>
                <a:gd name="T52" fmla="*/ 129 w 21600"/>
                <a:gd name="T53" fmla="*/ 113 h 216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600"/>
                <a:gd name="T82" fmla="*/ 0 h 21600"/>
                <a:gd name="T83" fmla="*/ 21600 w 21600"/>
                <a:gd name="T84" fmla="*/ 21600 h 216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600" h="21600">
                  <a:moveTo>
                    <a:pt x="21600" y="14902"/>
                  </a:moveTo>
                  <a:cubicBezTo>
                    <a:pt x="21600" y="11386"/>
                    <a:pt x="18606" y="9712"/>
                    <a:pt x="13473" y="8540"/>
                  </a:cubicBezTo>
                  <a:cubicBezTo>
                    <a:pt x="13259" y="8540"/>
                    <a:pt x="12618" y="8372"/>
                    <a:pt x="12404" y="8372"/>
                  </a:cubicBezTo>
                  <a:cubicBezTo>
                    <a:pt x="8341" y="7535"/>
                    <a:pt x="7699" y="7200"/>
                    <a:pt x="7699" y="6195"/>
                  </a:cubicBezTo>
                  <a:cubicBezTo>
                    <a:pt x="7699" y="6028"/>
                    <a:pt x="7699" y="6028"/>
                    <a:pt x="7699" y="6028"/>
                  </a:cubicBezTo>
                  <a:cubicBezTo>
                    <a:pt x="7699" y="5358"/>
                    <a:pt x="8554" y="4688"/>
                    <a:pt x="10693" y="4688"/>
                  </a:cubicBezTo>
                  <a:cubicBezTo>
                    <a:pt x="12190" y="4688"/>
                    <a:pt x="13901" y="5023"/>
                    <a:pt x="15826" y="5860"/>
                  </a:cubicBezTo>
                  <a:cubicBezTo>
                    <a:pt x="16040" y="6028"/>
                    <a:pt x="16253" y="6028"/>
                    <a:pt x="16467" y="6195"/>
                  </a:cubicBezTo>
                  <a:cubicBezTo>
                    <a:pt x="20958" y="2847"/>
                    <a:pt x="20958" y="2847"/>
                    <a:pt x="20958" y="2847"/>
                  </a:cubicBezTo>
                  <a:cubicBezTo>
                    <a:pt x="20745" y="2679"/>
                    <a:pt x="20745" y="2679"/>
                    <a:pt x="20745" y="2679"/>
                  </a:cubicBezTo>
                  <a:cubicBezTo>
                    <a:pt x="20531" y="2512"/>
                    <a:pt x="20317" y="2512"/>
                    <a:pt x="20103" y="2344"/>
                  </a:cubicBezTo>
                  <a:cubicBezTo>
                    <a:pt x="17537" y="837"/>
                    <a:pt x="14329" y="0"/>
                    <a:pt x="10693" y="0"/>
                  </a:cubicBezTo>
                  <a:cubicBezTo>
                    <a:pt x="5133" y="0"/>
                    <a:pt x="1283" y="2512"/>
                    <a:pt x="1283" y="6530"/>
                  </a:cubicBezTo>
                  <a:cubicBezTo>
                    <a:pt x="1069" y="10047"/>
                    <a:pt x="3636" y="11553"/>
                    <a:pt x="7271" y="12391"/>
                  </a:cubicBezTo>
                  <a:cubicBezTo>
                    <a:pt x="7699" y="12558"/>
                    <a:pt x="7913" y="12558"/>
                    <a:pt x="8341" y="12726"/>
                  </a:cubicBezTo>
                  <a:cubicBezTo>
                    <a:pt x="8768" y="12893"/>
                    <a:pt x="9410" y="12893"/>
                    <a:pt x="10051" y="13060"/>
                  </a:cubicBezTo>
                  <a:cubicBezTo>
                    <a:pt x="14543" y="14065"/>
                    <a:pt x="14970" y="14400"/>
                    <a:pt x="14970" y="15405"/>
                  </a:cubicBezTo>
                  <a:cubicBezTo>
                    <a:pt x="14970" y="16409"/>
                    <a:pt x="13901" y="17079"/>
                    <a:pt x="11762" y="17079"/>
                  </a:cubicBezTo>
                  <a:cubicBezTo>
                    <a:pt x="9196" y="17079"/>
                    <a:pt x="7057" y="16409"/>
                    <a:pt x="5133" y="15237"/>
                  </a:cubicBezTo>
                  <a:cubicBezTo>
                    <a:pt x="4919" y="15070"/>
                    <a:pt x="4705" y="14902"/>
                    <a:pt x="4277" y="14735"/>
                  </a:cubicBezTo>
                  <a:cubicBezTo>
                    <a:pt x="0" y="18084"/>
                    <a:pt x="0" y="18084"/>
                    <a:pt x="0" y="18084"/>
                  </a:cubicBezTo>
                  <a:cubicBezTo>
                    <a:pt x="214" y="18251"/>
                    <a:pt x="214" y="18251"/>
                    <a:pt x="214" y="18251"/>
                  </a:cubicBezTo>
                  <a:cubicBezTo>
                    <a:pt x="428" y="18419"/>
                    <a:pt x="642" y="18419"/>
                    <a:pt x="855" y="18586"/>
                  </a:cubicBezTo>
                  <a:cubicBezTo>
                    <a:pt x="3850" y="20595"/>
                    <a:pt x="7699" y="21600"/>
                    <a:pt x="11549" y="21600"/>
                  </a:cubicBezTo>
                  <a:cubicBezTo>
                    <a:pt x="17323" y="21600"/>
                    <a:pt x="21600" y="19256"/>
                    <a:pt x="21600" y="15070"/>
                  </a:cubicBezTo>
                  <a:lnTo>
                    <a:pt x="21600" y="14902"/>
                  </a:lnTo>
                  <a:close/>
                  <a:moveTo>
                    <a:pt x="21600" y="14902"/>
                  </a:moveTo>
                </a:path>
              </a:pathLst>
            </a:custGeom>
            <a:solidFill>
              <a:srgbClr val="FFFFFF"/>
            </a:solidFill>
            <a:ln w="9525" cap="flat">
              <a:noFill/>
              <a:round/>
              <a:headEnd type="none" w="med" len="med"/>
              <a:tailEnd type="none" w="med" len="med"/>
            </a:ln>
          </p:spPr>
          <p:txBody>
            <a:bodyPr lIns="0" tIns="0" rIns="0" bIns="0"/>
            <a:lstStyle/>
            <a:p>
              <a:endParaRPr lang="en-US" dirty="0"/>
            </a:p>
          </p:txBody>
        </p:sp>
      </p:grpSp>
    </p:spTree>
  </p:cSld>
  <p:clrMap bg1="lt1" tx1="dk1" bg2="lt2" tx2="dk2" accent1="accent1" accent2="accent2" accent3="accent3" accent4="accent4" accent5="accent5" accent6="accent6" hlink="hlink" folHlink="folHlink"/>
  <p:sldLayoutIdLst>
    <p:sldLayoutId id="214748366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457200" rtl="0" eaLnBrk="1" latinLnBrk="0" hangingPunct="1">
        <a:spcBef>
          <a:spcPct val="0"/>
        </a:spcBef>
        <a:buNone/>
        <a:defRPr sz="2200" b="1" kern="1200">
          <a:solidFill>
            <a:schemeClr val="bg1">
              <a:lumMod val="50000"/>
            </a:schemeClr>
          </a:solidFill>
          <a:latin typeface="+mj-lt"/>
          <a:ea typeface="+mj-ea"/>
          <a:cs typeface="+mj-cs"/>
        </a:defRPr>
      </a:lvl1pPr>
    </p:titleStyle>
    <p:bodyStyle>
      <a:lvl1pPr marL="176213" indent="-176213" algn="l" defTabSz="457200" rtl="0" eaLnBrk="1" latinLnBrk="0" hangingPunct="1">
        <a:spcBef>
          <a:spcPct val="20000"/>
        </a:spcBef>
        <a:buClr>
          <a:schemeClr val="tx2"/>
        </a:buClr>
        <a:buFont typeface="Arial"/>
        <a:buChar char="•"/>
        <a:defRPr sz="2000" kern="1200">
          <a:solidFill>
            <a:schemeClr val="tx1"/>
          </a:solidFill>
          <a:latin typeface="+mn-lt"/>
          <a:ea typeface="+mn-ea"/>
          <a:cs typeface="+mn-cs"/>
        </a:defRPr>
      </a:lvl1pPr>
      <a:lvl2pPr marL="449263" indent="-273050" algn="l" defTabSz="457200" rtl="0" eaLnBrk="1" latinLnBrk="0" hangingPunct="1">
        <a:spcBef>
          <a:spcPct val="20000"/>
        </a:spcBef>
        <a:buClr>
          <a:schemeClr val="tx2"/>
        </a:buClr>
        <a:buFont typeface="Arial"/>
        <a:buChar char="–"/>
        <a:defRPr sz="1800" kern="1200">
          <a:solidFill>
            <a:schemeClr val="tx1"/>
          </a:solidFill>
          <a:latin typeface="+mn-lt"/>
          <a:ea typeface="+mn-ea"/>
          <a:cs typeface="+mn-cs"/>
        </a:defRPr>
      </a:lvl2pPr>
      <a:lvl3pPr marL="693738" indent="-244475" algn="l" defTabSz="457200" rtl="0" eaLnBrk="1" latinLnBrk="0" hangingPunct="1">
        <a:spcBef>
          <a:spcPct val="20000"/>
        </a:spcBef>
        <a:buClr>
          <a:schemeClr val="tx2"/>
        </a:buClr>
        <a:buFont typeface="Arial"/>
        <a:buChar char="•"/>
        <a:defRPr sz="1600" kern="1200">
          <a:solidFill>
            <a:schemeClr val="tx1"/>
          </a:solidFill>
          <a:latin typeface="+mn-lt"/>
          <a:ea typeface="+mn-ea"/>
          <a:cs typeface="+mn-cs"/>
        </a:defRPr>
      </a:lvl3pPr>
      <a:lvl4pPr marL="898525" indent="-185738" algn="l" defTabSz="457200" rtl="0" eaLnBrk="1" latinLnBrk="0" hangingPunct="1">
        <a:spcBef>
          <a:spcPct val="20000"/>
        </a:spcBef>
        <a:buClr>
          <a:schemeClr val="tx2"/>
        </a:buClr>
        <a:buFont typeface="Arial"/>
        <a:buChar char="–"/>
        <a:tabLst>
          <a:tab pos="898525" algn="l"/>
        </a:tabLst>
        <a:defRPr sz="1400" kern="1200">
          <a:solidFill>
            <a:schemeClr val="tx1"/>
          </a:solidFill>
          <a:latin typeface="+mn-lt"/>
          <a:ea typeface="+mn-ea"/>
          <a:cs typeface="+mn-cs"/>
        </a:defRPr>
      </a:lvl4pPr>
      <a:lvl5pPr marL="1074738" indent="-176213" algn="l" defTabSz="457200" rtl="0" eaLnBrk="1" latinLnBrk="0" hangingPunct="1">
        <a:spcBef>
          <a:spcPct val="20000"/>
        </a:spcBef>
        <a:buClr>
          <a:schemeClr val="tx2"/>
        </a:buClr>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4013159" y="2571750"/>
            <a:ext cx="4579420" cy="891540"/>
          </a:xfrm>
          <a:prstGeom prst="rect">
            <a:avLst/>
          </a:prstGeom>
        </p:spPr>
        <p:txBody>
          <a:bodyPr lIns="91425" tIns="91425" rIns="91425" bIns="91425" anchor="ctr" anchorCtr="0">
            <a:noAutofit/>
          </a:bodyPr>
          <a:lstStyle/>
          <a:p>
            <a:pPr algn="l">
              <a:spcBef>
                <a:spcPts val="0"/>
              </a:spcBef>
              <a:buNone/>
            </a:pPr>
            <a:r>
              <a:rPr lang="en" dirty="0">
                <a:effectLst>
                  <a:outerShdw blurRad="38100" dist="38100" dir="2700000" algn="tl">
                    <a:srgbClr val="000000">
                      <a:alpha val="43137"/>
                    </a:srgbClr>
                  </a:outerShdw>
                </a:effectLst>
              </a:rPr>
              <a:t>Three steps to </a:t>
            </a:r>
            <a:r>
              <a:rPr lang="en" dirty="0" smtClean="0">
                <a:effectLst>
                  <a:outerShdw blurRad="38100" dist="38100" dir="2700000" algn="tl">
                    <a:srgbClr val="000000">
                      <a:alpha val="43137"/>
                    </a:srgbClr>
                  </a:outerShdw>
                </a:effectLst>
              </a:rPr>
              <a:t>change:</a:t>
            </a:r>
            <a:br>
              <a:rPr lang="en" dirty="0" smtClean="0">
                <a:effectLst>
                  <a:outerShdw blurRad="38100" dist="38100" dir="2700000" algn="tl">
                    <a:srgbClr val="000000">
                      <a:alpha val="43137"/>
                    </a:srgbClr>
                  </a:outerShdw>
                </a:effectLst>
              </a:rPr>
            </a:br>
            <a:r>
              <a:rPr lang="en" dirty="0" smtClean="0">
                <a:effectLst>
                  <a:outerShdw blurRad="38100" dist="38100" dir="2700000" algn="tl">
                    <a:srgbClr val="000000">
                      <a:alpha val="43137"/>
                    </a:srgbClr>
                  </a:outerShdw>
                </a:effectLst>
              </a:rPr>
              <a:t>Lessons from Bureaucracy</a:t>
            </a:r>
            <a:endParaRPr lang="en" dirty="0">
              <a:effectLst>
                <a:outerShdw blurRad="38100" dist="38100" dir="2700000" algn="tl">
                  <a:srgbClr val="000000">
                    <a:alpha val="43137"/>
                  </a:srgbClr>
                </a:outerShdw>
              </a:effectLst>
            </a:endParaRPr>
          </a:p>
        </p:txBody>
      </p:sp>
      <p:sp>
        <p:nvSpPr>
          <p:cNvPr id="31" name="Shape 31"/>
          <p:cNvSpPr txBox="1">
            <a:spLocks noGrp="1"/>
          </p:cNvSpPr>
          <p:nvPr>
            <p:ph type="subTitle" idx="1"/>
          </p:nvPr>
        </p:nvSpPr>
        <p:spPr>
          <a:xfrm>
            <a:off x="5233075" y="3446850"/>
            <a:ext cx="3368381" cy="267901"/>
          </a:xfrm>
          <a:prstGeom prst="rect">
            <a:avLst/>
          </a:prstGeom>
        </p:spPr>
        <p:txBody>
          <a:bodyPr lIns="91425" tIns="91425" rIns="91425" bIns="91425" anchor="t" anchorCtr="0">
            <a:noAutofit/>
          </a:bodyPr>
          <a:lstStyle/>
          <a:p>
            <a:pPr>
              <a:spcBef>
                <a:spcPts val="0"/>
              </a:spcBef>
              <a:buNone/>
            </a:pPr>
            <a:r>
              <a:rPr lang="en" sz="1800" dirty="0" smtClean="0">
                <a:effectLst>
                  <a:outerShdw blurRad="38100" dist="38100" dir="2700000" algn="tl">
                    <a:srgbClr val="000000">
                      <a:alpha val="43137"/>
                    </a:srgbClr>
                  </a:outerShdw>
                </a:effectLst>
              </a:rPr>
              <a:t>Paula </a:t>
            </a:r>
            <a:r>
              <a:rPr lang="en" sz="1800" dirty="0" smtClean="0">
                <a:effectLst>
                  <a:outerShdw blurRad="38100" dist="38100" dir="2700000" algn="tl">
                    <a:srgbClr val="000000">
                      <a:alpha val="43137"/>
                    </a:srgbClr>
                  </a:outerShdw>
                </a:effectLst>
              </a:rPr>
              <a:t>Thrasher</a:t>
            </a:r>
          </a:p>
          <a:p>
            <a:pPr>
              <a:spcBef>
                <a:spcPts val="0"/>
              </a:spcBef>
              <a:buNone/>
            </a:pPr>
            <a:r>
              <a:rPr lang="en" sz="1800" dirty="0" smtClean="0">
                <a:effectLst>
                  <a:outerShdw blurRad="38100" dist="38100" dir="2700000" algn="tl">
                    <a:srgbClr val="000000">
                      <a:alpha val="43137"/>
                    </a:srgbClr>
                  </a:outerShdw>
                </a:effectLst>
              </a:rPr>
              <a:t>@paula_thrasher</a:t>
            </a:r>
            <a:endParaRPr lang="en" sz="1800" dirty="0" smtClean="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457200" y="1200150"/>
            <a:ext cx="8229600" cy="1303020"/>
          </a:xfrm>
          <a:prstGeom prst="rect">
            <a:avLst/>
          </a:prstGeom>
        </p:spPr>
        <p:txBody>
          <a:bodyPr lIns="91425" tIns="91425" rIns="91425" bIns="91425" anchor="t" anchorCtr="0">
            <a:noAutofit/>
          </a:bodyPr>
          <a:lstStyle/>
          <a:p>
            <a:pPr lvl="0" rtl="0">
              <a:spcBef>
                <a:spcPts val="0"/>
              </a:spcBef>
              <a:buNone/>
            </a:pPr>
            <a:r>
              <a:rPr lang="en" sz="5000" dirty="0">
                <a:effectLst>
                  <a:outerShdw blurRad="38100" dist="38100" dir="2700000" algn="tl">
                    <a:srgbClr val="000000">
                      <a:alpha val="43137"/>
                    </a:srgbClr>
                  </a:outerShdw>
                </a:effectLst>
                <a:latin typeface="Roboto"/>
                <a:ea typeface="Roboto"/>
                <a:cs typeface="Roboto"/>
                <a:sym typeface="Roboto"/>
              </a:rPr>
              <a:t>Let a Crisis Happen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41C59"/>
        </a:solidFill>
        <a:effectLst/>
      </p:bgPr>
    </p:bg>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457200" y="1200150"/>
            <a:ext cx="8229600" cy="1783080"/>
          </a:xfrm>
          <a:prstGeom prst="rect">
            <a:avLst/>
          </a:prstGeom>
        </p:spPr>
        <p:txBody>
          <a:bodyPr lIns="91425" tIns="91425" rIns="91425" bIns="91425" anchor="t" anchorCtr="0">
            <a:noAutofit/>
          </a:bodyPr>
          <a:lstStyle/>
          <a:p>
            <a:pPr>
              <a:spcBef>
                <a:spcPts val="0"/>
              </a:spcBef>
              <a:buNone/>
            </a:pPr>
            <a:r>
              <a:rPr lang="en" sz="5000" dirty="0">
                <a:solidFill>
                  <a:schemeClr val="bg1"/>
                </a:solidFill>
                <a:effectLst>
                  <a:outerShdw blurRad="38100" dist="38100" dir="2700000" algn="tl">
                    <a:srgbClr val="000000">
                      <a:alpha val="43137"/>
                    </a:srgbClr>
                  </a:outerShdw>
                </a:effectLst>
                <a:latin typeface="Roboto"/>
                <a:ea typeface="Roboto"/>
                <a:cs typeface="Roboto"/>
                <a:sym typeface="Roboto"/>
              </a:rPr>
              <a:t>Step </a:t>
            </a:r>
            <a:r>
              <a:rPr lang="en" sz="5000" dirty="0" smtClean="0">
                <a:solidFill>
                  <a:schemeClr val="bg1"/>
                </a:solidFill>
                <a:effectLst>
                  <a:outerShdw blurRad="38100" dist="38100" dir="2700000" algn="tl">
                    <a:srgbClr val="000000">
                      <a:alpha val="43137"/>
                    </a:srgbClr>
                  </a:outerShdw>
                </a:effectLst>
                <a:latin typeface="Roboto"/>
                <a:ea typeface="Roboto"/>
                <a:cs typeface="Roboto"/>
                <a:sym typeface="Roboto"/>
              </a:rPr>
              <a:t>2: </a:t>
            </a:r>
          </a:p>
          <a:p>
            <a:pPr>
              <a:spcBef>
                <a:spcPts val="0"/>
              </a:spcBef>
              <a:buNone/>
            </a:pPr>
            <a:r>
              <a:rPr lang="en" sz="5000" dirty="0" smtClean="0">
                <a:solidFill>
                  <a:schemeClr val="bg1"/>
                </a:solidFill>
                <a:effectLst>
                  <a:outerShdw blurRad="38100" dist="38100" dir="2700000" algn="tl">
                    <a:srgbClr val="000000">
                      <a:alpha val="43137"/>
                    </a:srgbClr>
                  </a:outerShdw>
                </a:effectLst>
                <a:latin typeface="Roboto"/>
                <a:ea typeface="Roboto"/>
                <a:cs typeface="Roboto"/>
                <a:sym typeface="Roboto"/>
              </a:rPr>
              <a:t>Know what to change</a:t>
            </a:r>
            <a:endParaRPr lang="en" sz="5000" dirty="0">
              <a:solidFill>
                <a:schemeClr val="bg1"/>
              </a:solidFill>
              <a:effectLst>
                <a:outerShdw blurRad="38100" dist="38100" dir="2700000" algn="tl">
                  <a:srgbClr val="000000">
                    <a:alpha val="43137"/>
                  </a:srgbClr>
                </a:outerShdw>
              </a:effectLst>
              <a:latin typeface="Roboto"/>
              <a:ea typeface="Roboto"/>
              <a:cs typeface="Roboto"/>
              <a:sym typeface="Roboto"/>
            </a:endParaRPr>
          </a:p>
        </p:txBody>
      </p:sp>
    </p:spTree>
    <p:extLst>
      <p:ext uri="{BB962C8B-B14F-4D97-AF65-F5344CB8AC3E}">
        <p14:creationId xmlns:p14="http://schemas.microsoft.com/office/powerpoint/2010/main" val="3352675306"/>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prstGeom prst="rect">
            <a:avLst/>
          </a:prstGeom>
        </p:spPr>
        <p:txBody>
          <a:bodyPr lIns="91425" tIns="91425" rIns="91425" bIns="91425" anchor="ctr" anchorCtr="0">
            <a:noAutofit/>
          </a:bodyPr>
          <a:lstStyle/>
          <a:p>
            <a:pPr lvl="0" rtl="0">
              <a:spcBef>
                <a:spcPts val="0"/>
              </a:spcBef>
              <a:buNone/>
            </a:pPr>
            <a:r>
              <a:rPr lang="en" dirty="0"/>
              <a:t>Ways to make people </a:t>
            </a:r>
            <a:r>
              <a:rPr lang="en" dirty="0" smtClean="0"/>
              <a:t>know what </a:t>
            </a:r>
            <a:r>
              <a:rPr lang="en" dirty="0"/>
              <a:t>to </a:t>
            </a:r>
            <a:r>
              <a:rPr lang="en" dirty="0" smtClean="0"/>
              <a:t>change</a:t>
            </a:r>
            <a:endParaRPr lang="en" dirty="0"/>
          </a:p>
        </p:txBody>
      </p:sp>
      <p:sp>
        <p:nvSpPr>
          <p:cNvPr id="112" name="Shape 112"/>
          <p:cNvSpPr txBox="1">
            <a:spLocks noGrp="1"/>
          </p:cNvSpPr>
          <p:nvPr>
            <p:ph idx="1"/>
          </p:nvPr>
        </p:nvSpPr>
        <p:spPr>
          <a:xfrm>
            <a:off x="366713" y="1271286"/>
            <a:ext cx="8408987" cy="1437624"/>
          </a:xfrm>
          <a:prstGeom prst="rect">
            <a:avLst/>
          </a:prstGeom>
        </p:spPr>
        <p:txBody>
          <a:bodyPr lIns="91425" tIns="91425" rIns="91425" bIns="91425" anchor="ctr" anchorCtr="0">
            <a:noAutofit/>
          </a:bodyPr>
          <a:lstStyle/>
          <a:p>
            <a:pPr marL="457200" lvl="0" indent="-228600" rtl="0">
              <a:lnSpc>
                <a:spcPct val="150000"/>
              </a:lnSpc>
              <a:spcBef>
                <a:spcPts val="0"/>
              </a:spcBef>
              <a:buClr>
                <a:schemeClr val="tx1"/>
              </a:buClr>
            </a:pPr>
            <a:r>
              <a:rPr lang="en" sz="2400" dirty="0"/>
              <a:t>Visualize the work</a:t>
            </a:r>
          </a:p>
          <a:p>
            <a:pPr marL="457200" lvl="0" indent="-228600" rtl="0">
              <a:lnSpc>
                <a:spcPct val="150000"/>
              </a:lnSpc>
              <a:spcBef>
                <a:spcPts val="0"/>
              </a:spcBef>
              <a:buClr>
                <a:schemeClr val="tx1"/>
              </a:buClr>
            </a:pPr>
            <a:r>
              <a:rPr lang="en" sz="2400" dirty="0"/>
              <a:t>Measure the work</a:t>
            </a:r>
          </a:p>
          <a:p>
            <a:pPr marL="457200" lvl="0" indent="-228600" rtl="0">
              <a:lnSpc>
                <a:spcPct val="150000"/>
              </a:lnSpc>
              <a:spcBef>
                <a:spcPts val="0"/>
              </a:spcBef>
              <a:buClr>
                <a:schemeClr val="tx1"/>
              </a:buClr>
            </a:pPr>
            <a:r>
              <a:rPr lang="en" sz="2400" dirty="0" smtClean="0"/>
              <a:t>Find the big picture</a:t>
            </a:r>
            <a:endParaRPr lang="en" sz="24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a:t>Visualize the work</a:t>
            </a:r>
          </a:p>
        </p:txBody>
      </p:sp>
      <p:sp>
        <p:nvSpPr>
          <p:cNvPr id="5" name="Left Bracket 4"/>
          <p:cNvSpPr/>
          <p:nvPr/>
        </p:nvSpPr>
        <p:spPr>
          <a:xfrm rot="5400000">
            <a:off x="6179819" y="-605794"/>
            <a:ext cx="137162" cy="4572001"/>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grpSp>
        <p:nvGrpSpPr>
          <p:cNvPr id="6" name="Group 5"/>
          <p:cNvGrpSpPr/>
          <p:nvPr/>
        </p:nvGrpSpPr>
        <p:grpSpPr>
          <a:xfrm>
            <a:off x="348164" y="1258229"/>
            <a:ext cx="1556836" cy="490560"/>
            <a:chOff x="348164" y="1740932"/>
            <a:chExt cx="1556836" cy="545067"/>
          </a:xfrm>
        </p:grpSpPr>
        <p:sp>
          <p:nvSpPr>
            <p:cNvPr id="7" name="Left Bracket 6"/>
            <p:cNvSpPr/>
            <p:nvPr/>
          </p:nvSpPr>
          <p:spPr>
            <a:xfrm rot="5400000">
              <a:off x="1050382" y="1485899"/>
              <a:ext cx="152401" cy="14478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sp>
          <p:nvSpPr>
            <p:cNvPr id="8" name="TextBox 7"/>
            <p:cNvSpPr txBox="1"/>
            <p:nvPr/>
          </p:nvSpPr>
          <p:spPr>
            <a:xfrm>
              <a:off x="348164" y="1740932"/>
              <a:ext cx="1556836" cy="410369"/>
            </a:xfrm>
            <a:prstGeom prst="rect">
              <a:avLst/>
            </a:prstGeom>
            <a:noFill/>
          </p:spPr>
          <p:txBody>
            <a:bodyPr wrap="none" rtlCol="0">
              <a:spAutoFit/>
            </a:bodyPr>
            <a:lstStyle/>
            <a:p>
              <a:r>
                <a:rPr lang="en-US" sz="1800" dirty="0" smtClean="0">
                  <a:solidFill>
                    <a:schemeClr val="tx1"/>
                  </a:solidFill>
                </a:rPr>
                <a:t>Release Plan</a:t>
              </a:r>
              <a:endParaRPr lang="en-US" sz="1800" dirty="0">
                <a:solidFill>
                  <a:schemeClr val="tx1"/>
                </a:solidFill>
              </a:endParaRPr>
            </a:p>
          </p:txBody>
        </p:sp>
      </p:grpSp>
      <p:grpSp>
        <p:nvGrpSpPr>
          <p:cNvPr id="9" name="Group 8"/>
          <p:cNvGrpSpPr/>
          <p:nvPr/>
        </p:nvGrpSpPr>
        <p:grpSpPr>
          <a:xfrm>
            <a:off x="2133600" y="1062991"/>
            <a:ext cx="1544012" cy="685799"/>
            <a:chOff x="2133598" y="1524000"/>
            <a:chExt cx="1544012" cy="761999"/>
          </a:xfrm>
        </p:grpSpPr>
        <p:sp>
          <p:nvSpPr>
            <p:cNvPr id="10" name="Left Bracket 9"/>
            <p:cNvSpPr/>
            <p:nvPr/>
          </p:nvSpPr>
          <p:spPr>
            <a:xfrm rot="5400000">
              <a:off x="2829405" y="1485899"/>
              <a:ext cx="152401" cy="14478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sp>
          <p:nvSpPr>
            <p:cNvPr id="11" name="TextBox 10"/>
            <p:cNvSpPr txBox="1"/>
            <p:nvPr/>
          </p:nvSpPr>
          <p:spPr>
            <a:xfrm>
              <a:off x="2133598" y="1524000"/>
              <a:ext cx="1544012" cy="718146"/>
            </a:xfrm>
            <a:prstGeom prst="rect">
              <a:avLst/>
            </a:prstGeom>
            <a:noFill/>
          </p:spPr>
          <p:txBody>
            <a:bodyPr wrap="none" rtlCol="0">
              <a:spAutoFit/>
            </a:bodyPr>
            <a:lstStyle/>
            <a:p>
              <a:pPr algn="ctr"/>
              <a:r>
                <a:rPr lang="en-US" sz="1800" dirty="0" smtClean="0">
                  <a:solidFill>
                    <a:schemeClr val="tx1"/>
                  </a:solidFill>
                </a:rPr>
                <a:t>Agile </a:t>
              </a:r>
            </a:p>
            <a:p>
              <a:pPr algn="ctr"/>
              <a:r>
                <a:rPr lang="en-US" sz="1800" dirty="0" smtClean="0">
                  <a:solidFill>
                    <a:schemeClr val="tx1"/>
                  </a:solidFill>
                </a:rPr>
                <a:t>Development</a:t>
              </a:r>
              <a:endParaRPr lang="en-US" sz="1800" dirty="0">
                <a:solidFill>
                  <a:schemeClr val="tx1"/>
                </a:solidFill>
              </a:endParaRPr>
            </a:p>
          </p:txBody>
        </p:sp>
      </p:grpSp>
      <p:sp>
        <p:nvSpPr>
          <p:cNvPr id="12" name="TextBox 11"/>
          <p:cNvSpPr txBox="1"/>
          <p:nvPr/>
        </p:nvSpPr>
        <p:spPr>
          <a:xfrm>
            <a:off x="4381536" y="4149087"/>
            <a:ext cx="3672800" cy="369332"/>
          </a:xfrm>
          <a:prstGeom prst="rect">
            <a:avLst/>
          </a:prstGeom>
          <a:noFill/>
        </p:spPr>
        <p:txBody>
          <a:bodyPr wrap="none" rtlCol="0">
            <a:spAutoFit/>
          </a:bodyPr>
          <a:lstStyle/>
          <a:p>
            <a:pPr algn="ctr"/>
            <a:r>
              <a:rPr lang="en-US" sz="1800" dirty="0" smtClean="0">
                <a:solidFill>
                  <a:schemeClr val="tx1"/>
                </a:solidFill>
              </a:rPr>
              <a:t>Everything else done to Deploy….</a:t>
            </a:r>
            <a:endParaRPr lang="en-US" sz="1800" dirty="0">
              <a:solidFill>
                <a:schemeClr val="tx1"/>
              </a:solidFill>
            </a:endParaRPr>
          </a:p>
        </p:txBody>
      </p:sp>
      <p:sp>
        <p:nvSpPr>
          <p:cNvPr id="13" name="Left Bracket 12"/>
          <p:cNvSpPr/>
          <p:nvPr/>
        </p:nvSpPr>
        <p:spPr>
          <a:xfrm rot="-5400000">
            <a:off x="6179819" y="1657351"/>
            <a:ext cx="137162" cy="4572001"/>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17367"/>
            <a:ext cx="9144000" cy="192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442098" y="1817367"/>
            <a:ext cx="435518" cy="72391"/>
          </a:xfrm>
          <a:prstGeom prst="rect">
            <a:avLst/>
          </a:prstGeom>
          <a:solidFill>
            <a:schemeClr val="tx1">
              <a:alpha val="5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a typeface="MS PGothic" pitchFamily="34"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Rounded Rectangle 1"/>
          <p:cNvSpPr/>
          <p:nvPr/>
        </p:nvSpPr>
        <p:spPr bwMode="auto">
          <a:xfrm>
            <a:off x="533400" y="1200150"/>
            <a:ext cx="4953000" cy="2674620"/>
          </a:xfrm>
          <a:prstGeom prst="roundRect">
            <a:avLst/>
          </a:prstGeom>
          <a:solidFill>
            <a:schemeClr val="bg1">
              <a:lumMod val="90000"/>
              <a:lumOff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130" name="Shape 130"/>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a:t>Numbers work too</a:t>
            </a:r>
          </a:p>
        </p:txBody>
      </p:sp>
      <p:graphicFrame>
        <p:nvGraphicFramePr>
          <p:cNvPr id="7" name="Chart 6"/>
          <p:cNvGraphicFramePr>
            <a:graphicFrameLocks/>
          </p:cNvGraphicFramePr>
          <p:nvPr>
            <p:extLst>
              <p:ext uri="{D42A27DB-BD31-4B8C-83A1-F6EECF244321}">
                <p14:modId xmlns:p14="http://schemas.microsoft.com/office/powerpoint/2010/main" val="524769262"/>
              </p:ext>
            </p:extLst>
          </p:nvPr>
        </p:nvGraphicFramePr>
        <p:xfrm>
          <a:off x="619125" y="1234440"/>
          <a:ext cx="4572000" cy="246888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5715000" y="1337310"/>
            <a:ext cx="3200400" cy="2523768"/>
          </a:xfrm>
          <a:prstGeom prst="rect">
            <a:avLst/>
          </a:prstGeom>
          <a:noFill/>
        </p:spPr>
        <p:txBody>
          <a:bodyPr wrap="square" rtlCol="0">
            <a:spAutoFit/>
          </a:bodyPr>
          <a:lstStyle/>
          <a:p>
            <a:r>
              <a:rPr lang="en-US" sz="2400" dirty="0" smtClean="0">
                <a:solidFill>
                  <a:schemeClr val="tx1"/>
                </a:solidFill>
                <a:latin typeface="Calibri"/>
              </a:rPr>
              <a:t>Team delivered 160% more features over five sprints after implementing DevOps Improvements/ Automation</a:t>
            </a:r>
            <a:endParaRPr lang="en-US" sz="2400" dirty="0">
              <a:solidFill>
                <a:schemeClr val="tx1"/>
              </a:solidFill>
              <a:latin typeface="Calibri"/>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a:t>Truth… it depends on perspective</a:t>
            </a:r>
          </a:p>
        </p:txBody>
      </p:sp>
      <p:pic>
        <p:nvPicPr>
          <p:cNvPr id="138" name="Shape 138"/>
          <p:cNvPicPr preferRelativeResize="0"/>
          <p:nvPr/>
        </p:nvPicPr>
        <p:blipFill>
          <a:blip r:embed="rId3">
            <a:alphaModFix/>
            <a:extLst>
              <a:ext uri="{BEBA8EAE-BF5A-486C-A8C5-ECC9F3942E4B}">
                <a14:imgProps xmlns:a14="http://schemas.microsoft.com/office/drawing/2010/main">
                  <a14:imgLayer r:embed="rId4">
                    <a14:imgEffect>
                      <a14:brightnessContrast bright="10000"/>
                    </a14:imgEffect>
                  </a14:imgLayer>
                </a14:imgProps>
              </a:ext>
            </a:extLst>
          </a:blip>
          <a:stretch>
            <a:fillRect/>
          </a:stretch>
        </p:blipFill>
        <p:spPr>
          <a:xfrm>
            <a:off x="2267299" y="1131570"/>
            <a:ext cx="4328100" cy="34624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41C59"/>
        </a:solidFill>
        <a:effectLst/>
      </p:bgPr>
    </p:bg>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457200" y="1200150"/>
            <a:ext cx="8229600" cy="1988820"/>
          </a:xfrm>
          <a:prstGeom prst="rect">
            <a:avLst/>
          </a:prstGeom>
        </p:spPr>
        <p:txBody>
          <a:bodyPr lIns="91425" tIns="91425" rIns="91425" bIns="91425" anchor="t" anchorCtr="0">
            <a:noAutofit/>
          </a:bodyPr>
          <a:lstStyle/>
          <a:p>
            <a:pPr>
              <a:spcBef>
                <a:spcPts val="0"/>
              </a:spcBef>
              <a:buNone/>
            </a:pPr>
            <a:r>
              <a:rPr lang="en" sz="5000" dirty="0">
                <a:solidFill>
                  <a:schemeClr val="bg1"/>
                </a:solidFill>
                <a:effectLst>
                  <a:outerShdw blurRad="38100" dist="38100" dir="2700000" algn="tl">
                    <a:srgbClr val="000000">
                      <a:alpha val="43137"/>
                    </a:srgbClr>
                  </a:outerShdw>
                </a:effectLst>
                <a:latin typeface="Roboto"/>
                <a:ea typeface="Roboto"/>
                <a:cs typeface="Roboto"/>
                <a:sym typeface="Roboto"/>
              </a:rPr>
              <a:t>Step </a:t>
            </a:r>
            <a:r>
              <a:rPr lang="en" sz="5000" dirty="0" smtClean="0">
                <a:solidFill>
                  <a:schemeClr val="bg1"/>
                </a:solidFill>
                <a:effectLst>
                  <a:outerShdw blurRad="38100" dist="38100" dir="2700000" algn="tl">
                    <a:srgbClr val="000000">
                      <a:alpha val="43137"/>
                    </a:srgbClr>
                  </a:outerShdw>
                </a:effectLst>
                <a:latin typeface="Roboto"/>
                <a:ea typeface="Roboto"/>
                <a:cs typeface="Roboto"/>
                <a:sym typeface="Roboto"/>
              </a:rPr>
              <a:t>3: </a:t>
            </a:r>
          </a:p>
          <a:p>
            <a:pPr>
              <a:spcBef>
                <a:spcPts val="0"/>
              </a:spcBef>
              <a:buNone/>
            </a:pPr>
            <a:r>
              <a:rPr lang="en" sz="5000" dirty="0" smtClean="0">
                <a:solidFill>
                  <a:schemeClr val="bg1"/>
                </a:solidFill>
                <a:effectLst>
                  <a:outerShdw blurRad="38100" dist="38100" dir="2700000" algn="tl">
                    <a:srgbClr val="000000">
                      <a:alpha val="43137"/>
                    </a:srgbClr>
                  </a:outerShdw>
                </a:effectLst>
                <a:latin typeface="Roboto"/>
                <a:ea typeface="Roboto"/>
                <a:cs typeface="Roboto"/>
                <a:sym typeface="Roboto"/>
              </a:rPr>
              <a:t>Make Change Happen</a:t>
            </a:r>
            <a:endParaRPr lang="en" sz="5000" dirty="0">
              <a:solidFill>
                <a:schemeClr val="bg1"/>
              </a:solidFill>
              <a:effectLst>
                <a:outerShdw blurRad="38100" dist="38100" dir="2700000" algn="tl">
                  <a:srgbClr val="000000">
                    <a:alpha val="43137"/>
                  </a:srgbClr>
                </a:outerShdw>
              </a:effectLst>
              <a:latin typeface="Roboto"/>
              <a:ea typeface="Roboto"/>
              <a:cs typeface="Roboto"/>
              <a:sym typeface="Roboto"/>
            </a:endParaRPr>
          </a:p>
        </p:txBody>
      </p:sp>
    </p:spTree>
    <p:extLst>
      <p:ext uri="{BB962C8B-B14F-4D97-AF65-F5344CB8AC3E}">
        <p14:creationId xmlns:p14="http://schemas.microsoft.com/office/powerpoint/2010/main" val="951275526"/>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Shape 137"/>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smtClean="0"/>
              <a:t>How to Make Change Happen</a:t>
            </a:r>
            <a:endParaRPr lang="en" dirty="0"/>
          </a:p>
        </p:txBody>
      </p:sp>
      <p:sp>
        <p:nvSpPr>
          <p:cNvPr id="143" name="Shape 143"/>
          <p:cNvSpPr txBox="1">
            <a:spLocks noGrp="1"/>
          </p:cNvSpPr>
          <p:nvPr>
            <p:ph idx="1"/>
          </p:nvPr>
        </p:nvSpPr>
        <p:spPr>
          <a:prstGeom prst="rect">
            <a:avLst/>
          </a:prstGeom>
        </p:spPr>
        <p:txBody>
          <a:bodyPr lIns="91425" tIns="91425" rIns="91425" bIns="91425" anchor="t" anchorCtr="0">
            <a:noAutofit/>
          </a:bodyPr>
          <a:lstStyle/>
          <a:p>
            <a:pPr rtl="0">
              <a:lnSpc>
                <a:spcPct val="150000"/>
              </a:lnSpc>
              <a:spcBef>
                <a:spcPts val="0"/>
              </a:spcBef>
              <a:buClr>
                <a:schemeClr val="tx1"/>
              </a:buClr>
              <a:buFont typeface="Arial" panose="020B0604020202020204" pitchFamily="34" charset="0"/>
              <a:buChar char="•"/>
            </a:pPr>
            <a:r>
              <a:rPr lang="en" sz="2400" dirty="0"/>
              <a:t>Build (Find) a good team</a:t>
            </a:r>
          </a:p>
          <a:p>
            <a:pPr rtl="0">
              <a:lnSpc>
                <a:spcPct val="150000"/>
              </a:lnSpc>
              <a:spcBef>
                <a:spcPts val="0"/>
              </a:spcBef>
              <a:buClr>
                <a:schemeClr val="tx1"/>
              </a:buClr>
              <a:buFont typeface="Arial" panose="020B0604020202020204" pitchFamily="34" charset="0"/>
              <a:buChar char="•"/>
            </a:pPr>
            <a:r>
              <a:rPr lang="en" sz="2400" dirty="0"/>
              <a:t>Let them </a:t>
            </a:r>
            <a:r>
              <a:rPr lang="en" sz="2400" dirty="0" smtClean="0"/>
              <a:t>figure out how to mange change</a:t>
            </a:r>
            <a:endParaRPr lang="en" sz="2400" dirty="0"/>
          </a:p>
          <a:p>
            <a:pPr rtl="0">
              <a:lnSpc>
                <a:spcPct val="150000"/>
              </a:lnSpc>
              <a:spcBef>
                <a:spcPts val="0"/>
              </a:spcBef>
              <a:buClr>
                <a:schemeClr val="tx1"/>
              </a:buClr>
              <a:buFont typeface="Arial" panose="020B0604020202020204" pitchFamily="34" charset="0"/>
              <a:buChar char="•"/>
            </a:pPr>
            <a:r>
              <a:rPr lang="en" sz="2400" dirty="0" smtClean="0"/>
              <a:t>Go </a:t>
            </a:r>
            <a:r>
              <a:rPr lang="en" sz="2400" dirty="0"/>
              <a:t>slay organizational dragons</a:t>
            </a:r>
          </a:p>
          <a:p>
            <a:pPr>
              <a:lnSpc>
                <a:spcPct val="150000"/>
              </a:lnSpc>
              <a:spcBef>
                <a:spcPts val="0"/>
              </a:spcBef>
              <a:buClr>
                <a:schemeClr val="tx1"/>
              </a:buClr>
              <a:buFont typeface="Arial" panose="020B0604020202020204" pitchFamily="34" charset="0"/>
              <a:buChar char="•"/>
            </a:pPr>
            <a:r>
              <a:rPr lang="en" sz="2400" dirty="0"/>
              <a:t>Manage your change program intentionally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Rectangle 1"/>
          <p:cNvSpPr/>
          <p:nvPr/>
        </p:nvSpPr>
        <p:spPr bwMode="auto">
          <a:xfrm>
            <a:off x="276325" y="1268730"/>
            <a:ext cx="3798325" cy="2752725"/>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149" name="Shape 149"/>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a:t>Allow the J-Curve to Happen</a:t>
            </a:r>
          </a:p>
        </p:txBody>
      </p:sp>
      <p:pic>
        <p:nvPicPr>
          <p:cNvPr id="150" name="Shape 150"/>
          <p:cNvPicPr preferRelativeResize="0"/>
          <p:nvPr/>
        </p:nvPicPr>
        <p:blipFill>
          <a:blip r:embed="rId3">
            <a:alphaModFix/>
          </a:blip>
          <a:stretch>
            <a:fillRect/>
          </a:stretch>
        </p:blipFill>
        <p:spPr>
          <a:xfrm>
            <a:off x="4382852" y="1268730"/>
            <a:ext cx="4581525" cy="2752725"/>
          </a:xfrm>
          <a:prstGeom prst="rect">
            <a:avLst/>
          </a:prstGeom>
          <a:noFill/>
          <a:ln>
            <a:noFill/>
          </a:ln>
        </p:spPr>
      </p:pic>
      <p:pic>
        <p:nvPicPr>
          <p:cNvPr id="151" name="Shape 151"/>
          <p:cNvPicPr preferRelativeResize="0"/>
          <p:nvPr/>
        </p:nvPicPr>
        <p:blipFill>
          <a:blip r:embed="rId4">
            <a:alphaModFix/>
          </a:blip>
          <a:stretch>
            <a:fillRect/>
          </a:stretch>
        </p:blipFill>
        <p:spPr>
          <a:xfrm>
            <a:off x="276325" y="1554756"/>
            <a:ext cx="3798325" cy="2466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Roboto" panose="020B0604020202020204" charset="0"/>
                <a:ea typeface="Roboto" panose="020B0604020202020204" charset="0"/>
                <a:cs typeface="Roboto" panose="020B0604020202020204" charset="0"/>
              </a:rPr>
              <a:t>Where you will spend your time…</a:t>
            </a:r>
            <a:endParaRPr lang="en-US" dirty="0">
              <a:latin typeface="Roboto" panose="020B0604020202020204" charset="0"/>
              <a:ea typeface="Roboto" panose="020B0604020202020204" charset="0"/>
              <a:cs typeface="Roboto" panose="020B0604020202020204" charset="0"/>
            </a:endParaRPr>
          </a:p>
        </p:txBody>
      </p:sp>
      <p:sp>
        <p:nvSpPr>
          <p:cNvPr id="4" name="TextBox 3"/>
          <p:cNvSpPr txBox="1"/>
          <p:nvPr/>
        </p:nvSpPr>
        <p:spPr>
          <a:xfrm>
            <a:off x="529079" y="1268730"/>
            <a:ext cx="2885726" cy="461665"/>
          </a:xfrm>
          <a:prstGeom prst="rect">
            <a:avLst/>
          </a:prstGeom>
          <a:noFill/>
        </p:spPr>
        <p:txBody>
          <a:bodyPr wrap="none" rtlCol="0">
            <a:spAutoFit/>
          </a:bodyPr>
          <a:lstStyle/>
          <a:p>
            <a:r>
              <a:rPr lang="en-US" sz="2400" dirty="0" smtClean="0">
                <a:solidFill>
                  <a:schemeClr val="tx1"/>
                </a:solidFill>
                <a:latin typeface="Roboto" panose="020B0604020202020204" charset="0"/>
                <a:ea typeface="Roboto" panose="020B0604020202020204" charset="0"/>
                <a:cs typeface="Roboto" panose="020B0604020202020204" charset="0"/>
              </a:rPr>
              <a:t>Automating System</a:t>
            </a:r>
            <a:endParaRPr lang="en-US" sz="2400" dirty="0">
              <a:solidFill>
                <a:schemeClr val="tx1"/>
              </a:solidFill>
              <a:latin typeface="Roboto" panose="020B0604020202020204" charset="0"/>
              <a:ea typeface="Roboto" panose="020B0604020202020204" charset="0"/>
              <a:cs typeface="Roboto" panose="020B0604020202020204" charset="0"/>
            </a:endParaRPr>
          </a:p>
        </p:txBody>
      </p:sp>
      <p:sp>
        <p:nvSpPr>
          <p:cNvPr id="7" name="TextBox 6"/>
          <p:cNvSpPr txBox="1"/>
          <p:nvPr/>
        </p:nvSpPr>
        <p:spPr>
          <a:xfrm>
            <a:off x="4267201" y="1268730"/>
            <a:ext cx="4463081" cy="461665"/>
          </a:xfrm>
          <a:prstGeom prst="rect">
            <a:avLst/>
          </a:prstGeom>
          <a:noFill/>
        </p:spPr>
        <p:txBody>
          <a:bodyPr wrap="none" rtlCol="0">
            <a:spAutoFit/>
          </a:bodyPr>
          <a:lstStyle/>
          <a:p>
            <a:r>
              <a:rPr lang="en-US" sz="2400" dirty="0" smtClean="0">
                <a:solidFill>
                  <a:schemeClr val="tx1"/>
                </a:solidFill>
                <a:latin typeface="Roboto" panose="020B0604020202020204" charset="0"/>
                <a:ea typeface="Roboto" panose="020B0604020202020204" charset="0"/>
                <a:cs typeface="Roboto" panose="020B0604020202020204" charset="0"/>
              </a:rPr>
              <a:t>Slaying Organizational Dragons</a:t>
            </a:r>
            <a:endParaRPr lang="en-US" sz="2400" dirty="0">
              <a:solidFill>
                <a:schemeClr val="tx1"/>
              </a:solidFill>
              <a:latin typeface="Roboto" panose="020B0604020202020204" charset="0"/>
              <a:ea typeface="Roboto" panose="020B0604020202020204" charset="0"/>
              <a:cs typeface="Roboto" panose="020B0604020202020204" charset="0"/>
            </a:endParaRPr>
          </a:p>
        </p:txBody>
      </p:sp>
      <p:pic>
        <p:nvPicPr>
          <p:cNvPr id="1028" name="Picture 4" descr="C:\Users\Dean\AppData\Local\Microsoft\Windows\INetCache\IE\3JY2QBER\first_day_of_january_calendar_page_0515-0912-3000-1926_SMU[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560" y="1894002"/>
            <a:ext cx="1612363" cy="16123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61465" y="3746396"/>
            <a:ext cx="1620957" cy="461665"/>
          </a:xfrm>
          <a:prstGeom prst="rect">
            <a:avLst/>
          </a:prstGeom>
          <a:noFill/>
        </p:spPr>
        <p:txBody>
          <a:bodyPr wrap="none" rtlCol="0">
            <a:spAutoFit/>
          </a:bodyPr>
          <a:lstStyle/>
          <a:p>
            <a:r>
              <a:rPr lang="en-US" sz="2400" dirty="0" smtClean="0">
                <a:solidFill>
                  <a:schemeClr val="tx1"/>
                </a:solidFill>
                <a:latin typeface="Roboto" panose="020B0604020202020204" charset="0"/>
                <a:ea typeface="Roboto" panose="020B0604020202020204" charset="0"/>
                <a:cs typeface="Roboto" panose="020B0604020202020204" charset="0"/>
              </a:rPr>
              <a:t>&lt; 20 hours</a:t>
            </a:r>
            <a:endParaRPr lang="en-US" sz="2400" dirty="0">
              <a:solidFill>
                <a:schemeClr val="tx1"/>
              </a:solidFill>
              <a:latin typeface="Roboto" panose="020B0604020202020204" charset="0"/>
              <a:ea typeface="Roboto" panose="020B0604020202020204" charset="0"/>
              <a:cs typeface="Roboto" panose="020B0604020202020204" charset="0"/>
            </a:endParaRPr>
          </a:p>
        </p:txBody>
      </p:sp>
      <p:sp>
        <p:nvSpPr>
          <p:cNvPr id="10" name="TextBox 9"/>
          <p:cNvSpPr txBox="1"/>
          <p:nvPr/>
        </p:nvSpPr>
        <p:spPr>
          <a:xfrm>
            <a:off x="5758794" y="3746396"/>
            <a:ext cx="1479892" cy="461665"/>
          </a:xfrm>
          <a:prstGeom prst="rect">
            <a:avLst/>
          </a:prstGeom>
          <a:noFill/>
        </p:spPr>
        <p:txBody>
          <a:bodyPr wrap="none" rtlCol="0">
            <a:spAutoFit/>
          </a:bodyPr>
          <a:lstStyle/>
          <a:p>
            <a:r>
              <a:rPr lang="en-US" sz="2400" dirty="0" smtClean="0">
                <a:solidFill>
                  <a:schemeClr val="tx1"/>
                </a:solidFill>
                <a:latin typeface="Roboto" panose="020B0604020202020204" charset="0"/>
                <a:ea typeface="Roboto" panose="020B0604020202020204" charset="0"/>
                <a:cs typeface="Roboto" panose="020B0604020202020204" charset="0"/>
              </a:rPr>
              <a:t>4 months</a:t>
            </a:r>
            <a:endParaRPr lang="en-US" sz="2400" dirty="0">
              <a:solidFill>
                <a:schemeClr val="tx1"/>
              </a:solidFill>
              <a:latin typeface="Roboto" panose="020B0604020202020204" charset="0"/>
              <a:ea typeface="Roboto" panose="020B0604020202020204" charset="0"/>
              <a:cs typeface="Roboto" panose="020B0604020202020204"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592" y="1932231"/>
            <a:ext cx="1536700" cy="153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1971943" y="2169055"/>
            <a:ext cx="282535" cy="53112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1599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bwMode="auto">
          <a:xfrm>
            <a:off x="2971800" y="590551"/>
            <a:ext cx="5562600" cy="3276599"/>
          </a:xfrm>
          <a:custGeom>
            <a:avLst/>
            <a:gdLst>
              <a:gd name="connsiteX0" fmla="*/ 9330 w 4945224"/>
              <a:gd name="connsiteY0" fmla="*/ 0 h 2948473"/>
              <a:gd name="connsiteX1" fmla="*/ 4935894 w 4945224"/>
              <a:gd name="connsiteY1" fmla="*/ 9330 h 2948473"/>
              <a:gd name="connsiteX2" fmla="*/ 4945224 w 4945224"/>
              <a:gd name="connsiteY2" fmla="*/ 2939143 h 2948473"/>
              <a:gd name="connsiteX3" fmla="*/ 3806889 w 4945224"/>
              <a:gd name="connsiteY3" fmla="*/ 2948473 h 2948473"/>
              <a:gd name="connsiteX4" fmla="*/ 0 w 4945224"/>
              <a:gd name="connsiteY4" fmla="*/ 1390261 h 2948473"/>
              <a:gd name="connsiteX5" fmla="*/ 9330 w 4945224"/>
              <a:gd name="connsiteY5" fmla="*/ 0 h 2948473"/>
              <a:gd name="connsiteX0" fmla="*/ 9330 w 4945224"/>
              <a:gd name="connsiteY0" fmla="*/ 0 h 2948473"/>
              <a:gd name="connsiteX1" fmla="*/ 4935894 w 4945224"/>
              <a:gd name="connsiteY1" fmla="*/ 9330 h 2948473"/>
              <a:gd name="connsiteX2" fmla="*/ 4945224 w 4945224"/>
              <a:gd name="connsiteY2" fmla="*/ 2948473 h 2948473"/>
              <a:gd name="connsiteX3" fmla="*/ 3806889 w 4945224"/>
              <a:gd name="connsiteY3" fmla="*/ 2948473 h 2948473"/>
              <a:gd name="connsiteX4" fmla="*/ 0 w 4945224"/>
              <a:gd name="connsiteY4" fmla="*/ 1390261 h 2948473"/>
              <a:gd name="connsiteX5" fmla="*/ 9330 w 4945224"/>
              <a:gd name="connsiteY5" fmla="*/ 0 h 294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5224" h="2948473">
                <a:moveTo>
                  <a:pt x="9330" y="0"/>
                </a:moveTo>
                <a:lnTo>
                  <a:pt x="4935894" y="9330"/>
                </a:lnTo>
                <a:lnTo>
                  <a:pt x="4945224" y="2948473"/>
                </a:lnTo>
                <a:lnTo>
                  <a:pt x="3806889" y="2948473"/>
                </a:lnTo>
                <a:lnTo>
                  <a:pt x="0" y="1390261"/>
                </a:lnTo>
                <a:lnTo>
                  <a:pt x="9330" y="0"/>
                </a:lnTo>
                <a:close/>
              </a:path>
            </a:pathLst>
          </a:custGeom>
          <a:solidFill>
            <a:srgbClr val="EE252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87" y="590551"/>
            <a:ext cx="1535252" cy="1698728"/>
          </a:xfrm>
          <a:prstGeom prst="rect">
            <a:avLst/>
          </a:prstGeom>
          <a:ln w="28575">
            <a:solidFill>
              <a:schemeClr val="tx1"/>
            </a:solidFill>
          </a:ln>
        </p:spPr>
      </p:pic>
      <p:sp>
        <p:nvSpPr>
          <p:cNvPr id="6" name="Rounded Rectangle 5"/>
          <p:cNvSpPr/>
          <p:nvPr/>
        </p:nvSpPr>
        <p:spPr bwMode="auto">
          <a:xfrm>
            <a:off x="-304800" y="2333937"/>
            <a:ext cx="3962400" cy="1774617"/>
          </a:xfrm>
          <a:prstGeom prst="roundRect">
            <a:avLst>
              <a:gd name="adj" fmla="val 6783"/>
            </a:avLst>
          </a:prstGeom>
          <a:no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MS PGothic" pitchFamily="34" charset="-128"/>
              </a:rPr>
              <a:t>Paula Thrasher</a:t>
            </a:r>
          </a:p>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solidFill>
                  <a:schemeClr val="tx1"/>
                </a:solidFill>
                <a:latin typeface="Arial" pitchFamily="34" charset="0"/>
                <a:ea typeface="MS PGothic" pitchFamily="34" charset="-128"/>
              </a:rPr>
              <a:t>Application Delivery Lead</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MS PGothic" pitchFamily="34" charset="-128"/>
              </a:rPr>
              <a:t>CSC</a:t>
            </a:r>
          </a:p>
          <a:p>
            <a:pPr marL="0" marR="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Arial" pitchFamily="34" charset="0"/>
                <a:ea typeface="MS PGothic" pitchFamily="34" charset="-128"/>
              </a:rPr>
              <a:t>@</a:t>
            </a:r>
            <a:r>
              <a:rPr lang="en-US" sz="2400" dirty="0" err="1" smtClean="0">
                <a:solidFill>
                  <a:schemeClr val="tx1"/>
                </a:solidFill>
                <a:latin typeface="Arial" pitchFamily="34" charset="0"/>
                <a:ea typeface="MS PGothic" pitchFamily="34" charset="-128"/>
              </a:rPr>
              <a:t>paula_thrasher</a:t>
            </a: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2000" dirty="0">
              <a:solidFill>
                <a:schemeClr val="bg1"/>
              </a:solidFill>
              <a:latin typeface="Arial" pitchFamily="34" charset="0"/>
              <a:ea typeface="MS PGothic" pitchFamily="34" charset="-128"/>
            </a:endParaRPr>
          </a:p>
        </p:txBody>
      </p:sp>
      <p:sp>
        <p:nvSpPr>
          <p:cNvPr id="13" name="Rectangle 12"/>
          <p:cNvSpPr/>
          <p:nvPr/>
        </p:nvSpPr>
        <p:spPr>
          <a:xfrm>
            <a:off x="3886200" y="972386"/>
            <a:ext cx="4572000" cy="1200329"/>
          </a:xfrm>
          <a:prstGeom prst="rect">
            <a:avLst/>
          </a:prstGeom>
        </p:spPr>
        <p:txBody>
          <a:bodyPr>
            <a:spAutoFit/>
          </a:bodyPr>
          <a:lstStyle/>
          <a:p>
            <a:pPr algn="ctr" eaLnBrk="0" fontAlgn="base" hangingPunct="0">
              <a:spcBef>
                <a:spcPct val="0"/>
              </a:spcBef>
              <a:spcAft>
                <a:spcPct val="0"/>
              </a:spcAft>
            </a:pPr>
            <a:r>
              <a:rPr lang="en-US" sz="1800" b="1" dirty="0">
                <a:solidFill>
                  <a:schemeClr val="tx1"/>
                </a:solidFill>
                <a:effectLst>
                  <a:outerShdw blurRad="38100" dist="38100" dir="2700000" algn="tl">
                    <a:srgbClr val="000000">
                      <a:alpha val="43137"/>
                    </a:srgbClr>
                  </a:outerShdw>
                </a:effectLst>
                <a:latin typeface="Arial" pitchFamily="34" charset="0"/>
                <a:ea typeface="MS PGothic" pitchFamily="34" charset="-128"/>
              </a:rPr>
              <a:t>20+ years in IT</a:t>
            </a:r>
          </a:p>
          <a:p>
            <a:pPr algn="ctr" eaLnBrk="0" fontAlgn="base" hangingPunct="0">
              <a:spcBef>
                <a:spcPct val="0"/>
              </a:spcBef>
              <a:spcAft>
                <a:spcPct val="0"/>
              </a:spcAft>
            </a:pPr>
            <a:r>
              <a:rPr lang="en-US" sz="1800" b="1" dirty="0">
                <a:solidFill>
                  <a:schemeClr val="tx1"/>
                </a:solidFill>
                <a:effectLst>
                  <a:outerShdw blurRad="38100" dist="38100" dir="2700000" algn="tl">
                    <a:srgbClr val="000000">
                      <a:alpha val="43137"/>
                    </a:srgbClr>
                  </a:outerShdw>
                </a:effectLst>
                <a:latin typeface="Arial" pitchFamily="34" charset="0"/>
                <a:ea typeface="MS PGothic" pitchFamily="34" charset="-128"/>
              </a:rPr>
              <a:t>Agile in Federal Government since 2001</a:t>
            </a:r>
          </a:p>
          <a:p>
            <a:pPr algn="ctr" eaLnBrk="0" fontAlgn="base" hangingPunct="0">
              <a:spcBef>
                <a:spcPct val="0"/>
              </a:spcBef>
              <a:spcAft>
                <a:spcPct val="0"/>
              </a:spcAft>
            </a:pPr>
            <a:r>
              <a:rPr lang="en-US" sz="1800" b="1" dirty="0">
                <a:solidFill>
                  <a:schemeClr val="tx1"/>
                </a:solidFill>
                <a:effectLst>
                  <a:outerShdw blurRad="38100" dist="38100" dir="2700000" algn="tl">
                    <a:srgbClr val="000000">
                      <a:alpha val="43137"/>
                    </a:srgbClr>
                  </a:outerShdw>
                </a:effectLst>
                <a:latin typeface="Arial" pitchFamily="34" charset="0"/>
                <a:ea typeface="MS PGothic" pitchFamily="34" charset="-128"/>
              </a:rPr>
              <a:t>15+ Federal Agencies/Components</a:t>
            </a:r>
          </a:p>
          <a:p>
            <a:pPr algn="ctr" eaLnBrk="0" fontAlgn="base" hangingPunct="0">
              <a:spcBef>
                <a:spcPct val="0"/>
              </a:spcBef>
              <a:spcAft>
                <a:spcPct val="0"/>
              </a:spcAft>
            </a:pPr>
            <a:r>
              <a:rPr lang="en-US" sz="1800" b="1" dirty="0" smtClean="0">
                <a:solidFill>
                  <a:schemeClr val="tx1"/>
                </a:solidFill>
                <a:effectLst>
                  <a:outerShdw blurRad="38100" dist="38100" dir="2700000" algn="tl">
                    <a:srgbClr val="000000">
                      <a:alpha val="43137"/>
                    </a:srgbClr>
                  </a:outerShdw>
                </a:effectLst>
                <a:latin typeface="Arial" pitchFamily="34" charset="0"/>
                <a:ea typeface="MS PGothic" pitchFamily="34" charset="-128"/>
              </a:rPr>
              <a:t>Former Software Developer, IT </a:t>
            </a:r>
            <a:r>
              <a:rPr lang="en-US" sz="1800" b="1" dirty="0">
                <a:solidFill>
                  <a:schemeClr val="tx1"/>
                </a:solidFill>
                <a:effectLst>
                  <a:outerShdw blurRad="38100" dist="38100" dir="2700000" algn="tl">
                    <a:srgbClr val="000000">
                      <a:alpha val="43137"/>
                    </a:srgbClr>
                  </a:outerShdw>
                </a:effectLst>
                <a:latin typeface="Arial" pitchFamily="34" charset="0"/>
                <a:ea typeface="MS PGothic" pitchFamily="34" charset="-128"/>
              </a:rPr>
              <a:t>Director</a:t>
            </a:r>
          </a:p>
        </p:txBody>
      </p:sp>
    </p:spTree>
    <p:extLst>
      <p:ext uri="{BB962C8B-B14F-4D97-AF65-F5344CB8AC3E}">
        <p14:creationId xmlns:p14="http://schemas.microsoft.com/office/powerpoint/2010/main" val="7964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p:cNvPicPr preferRelativeResize="0"/>
          <p:nvPr/>
        </p:nvPicPr>
        <p:blipFill rotWithShape="1">
          <a:blip r:embed="rId3">
            <a:alphaModFix/>
          </a:blip>
          <a:srcRect t="5555" b="324"/>
          <a:stretch/>
        </p:blipFill>
        <p:spPr>
          <a:xfrm>
            <a:off x="418757" y="1188720"/>
            <a:ext cx="4668355" cy="3291840"/>
          </a:xfrm>
          <a:prstGeom prst="rect">
            <a:avLst/>
          </a:prstGeom>
          <a:noFill/>
          <a:ln w="25400">
            <a:solidFill>
              <a:schemeClr val="tx1"/>
            </a:solidFill>
          </a:ln>
        </p:spPr>
      </p:pic>
      <p:sp>
        <p:nvSpPr>
          <p:cNvPr id="158" name="Shape 158"/>
          <p:cNvSpPr txBox="1"/>
          <p:nvPr/>
        </p:nvSpPr>
        <p:spPr>
          <a:xfrm>
            <a:off x="4617900" y="2157125"/>
            <a:ext cx="4297500" cy="1292850"/>
          </a:xfrm>
          <a:prstGeom prst="rect">
            <a:avLst/>
          </a:prstGeom>
          <a:solidFill>
            <a:srgbClr val="FFF2CC"/>
          </a:solidFill>
          <a:ln w="25400">
            <a:solidFill>
              <a:schemeClr val="tx1"/>
            </a:solidFill>
          </a:ln>
        </p:spPr>
        <p:txBody>
          <a:bodyPr lIns="91425" tIns="91425" rIns="91425" bIns="91425" anchor="t" anchorCtr="0">
            <a:noAutofit/>
          </a:bodyPr>
          <a:lstStyle/>
          <a:p>
            <a:pPr rtl="0">
              <a:spcBef>
                <a:spcPts val="0"/>
              </a:spcBef>
              <a:buNone/>
            </a:pPr>
            <a:r>
              <a:rPr lang="en" sz="3600" dirty="0">
                <a:solidFill>
                  <a:srgbClr val="0000FF"/>
                </a:solidFill>
                <a:latin typeface="Shadows Into Light"/>
                <a:ea typeface="Shadows Into Light"/>
                <a:cs typeface="Shadows Into Light"/>
                <a:sym typeface="Shadows Into Light"/>
              </a:rPr>
              <a:t>Use Lean to go Lean - </a:t>
            </a:r>
          </a:p>
          <a:p>
            <a:pPr>
              <a:spcBef>
                <a:spcPts val="0"/>
              </a:spcBef>
              <a:buNone/>
            </a:pPr>
            <a:r>
              <a:rPr lang="en" sz="3600" dirty="0">
                <a:solidFill>
                  <a:srgbClr val="0000FF"/>
                </a:solidFill>
                <a:latin typeface="Shadows Into Light"/>
                <a:ea typeface="Shadows Into Light"/>
                <a:cs typeface="Shadows Into Light"/>
                <a:sym typeface="Shadows Into Light"/>
              </a:rPr>
              <a:t>Limit Work in Progress</a:t>
            </a:r>
          </a:p>
        </p:txBody>
      </p:sp>
      <p:sp>
        <p:nvSpPr>
          <p:cNvPr id="3" name="Title 2"/>
          <p:cNvSpPr>
            <a:spLocks noGrp="1"/>
          </p:cNvSpPr>
          <p:nvPr>
            <p:ph type="title"/>
          </p:nvPr>
        </p:nvSpPr>
        <p:spPr/>
        <p:txBody>
          <a:bodyPr/>
          <a:lstStyle/>
          <a:p>
            <a:r>
              <a:rPr lang="en-US" dirty="0"/>
              <a:t>Change Improvement Board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a:t>Do not </a:t>
            </a:r>
            <a:r>
              <a:rPr lang="en" dirty="0" smtClean="0"/>
              <a:t>confuse the </a:t>
            </a:r>
            <a:r>
              <a:rPr lang="en" dirty="0"/>
              <a:t>Rebel Alliance </a:t>
            </a:r>
            <a:r>
              <a:rPr lang="en" dirty="0" smtClean="0"/>
              <a:t>with the </a:t>
            </a:r>
            <a:r>
              <a:rPr lang="en" dirty="0"/>
              <a:t>Imperial Senate!</a:t>
            </a:r>
          </a:p>
        </p:txBody>
      </p:sp>
      <p:pic>
        <p:nvPicPr>
          <p:cNvPr id="171" name="Shape 171"/>
          <p:cNvPicPr preferRelativeResize="0">
            <a:picLocks noChangeAspect="1"/>
          </p:cNvPicPr>
          <p:nvPr/>
        </p:nvPicPr>
        <p:blipFill>
          <a:blip r:embed="rId3">
            <a:alphaModFix/>
          </a:blip>
          <a:stretch>
            <a:fillRect/>
          </a:stretch>
        </p:blipFill>
        <p:spPr>
          <a:xfrm>
            <a:off x="4963394" y="1474470"/>
            <a:ext cx="3875806" cy="2906848"/>
          </a:xfrm>
          <a:prstGeom prst="rect">
            <a:avLst/>
          </a:prstGeom>
          <a:noFill/>
          <a:ln w="25400">
            <a:solidFill>
              <a:schemeClr val="tx1"/>
            </a:solidFill>
          </a:ln>
        </p:spPr>
      </p:pic>
      <p:pic>
        <p:nvPicPr>
          <p:cNvPr id="172" name="Shape 172"/>
          <p:cNvPicPr preferRelativeResize="0">
            <a:picLocks noChangeAspect="1"/>
          </p:cNvPicPr>
          <p:nvPr/>
        </p:nvPicPr>
        <p:blipFill rotWithShape="1">
          <a:blip r:embed="rId4">
            <a:alphaModFix/>
          </a:blip>
          <a:srcRect l="19655" r="20816" b="5244"/>
          <a:stretch/>
        </p:blipFill>
        <p:spPr>
          <a:xfrm>
            <a:off x="391394" y="1474512"/>
            <a:ext cx="4249944" cy="2907750"/>
          </a:xfrm>
          <a:prstGeom prst="rect">
            <a:avLst/>
          </a:prstGeom>
          <a:noFill/>
          <a:ln w="25400">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71501" y="881449"/>
            <a:ext cx="3505196" cy="3446199"/>
          </a:xfrm>
          <a:prstGeom prst="roundRect">
            <a:avLst>
              <a:gd name="adj" fmla="val 9445"/>
            </a:avLst>
          </a:prstGeom>
          <a:solidFill>
            <a:schemeClr val="tx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15" name="Rounded Rectangle 14"/>
          <p:cNvSpPr/>
          <p:nvPr/>
        </p:nvSpPr>
        <p:spPr bwMode="auto">
          <a:xfrm>
            <a:off x="4953004" y="857250"/>
            <a:ext cx="3505196" cy="3446199"/>
          </a:xfrm>
          <a:prstGeom prst="roundRect">
            <a:avLst>
              <a:gd name="adj" fmla="val 9445"/>
            </a:avLst>
          </a:prstGeom>
          <a:solidFill>
            <a:schemeClr val="tx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2" name="Title 1"/>
          <p:cNvSpPr>
            <a:spLocks noGrp="1"/>
          </p:cNvSpPr>
          <p:nvPr>
            <p:ph type="title"/>
          </p:nvPr>
        </p:nvSpPr>
        <p:spPr/>
        <p:txBody>
          <a:bodyPr/>
          <a:lstStyle/>
          <a:p>
            <a:r>
              <a:rPr lang="en-US" dirty="0" smtClean="0"/>
              <a:t>Improvements to waste can be dramatic!</a:t>
            </a:r>
            <a:endParaRPr lang="en-US" dirty="0"/>
          </a:p>
        </p:txBody>
      </p:sp>
      <p:pic>
        <p:nvPicPr>
          <p:cNvPr id="2052"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1" y="1052899"/>
            <a:ext cx="329112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3502" y="1052899"/>
            <a:ext cx="329112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ie 4"/>
          <p:cNvSpPr/>
          <p:nvPr/>
        </p:nvSpPr>
        <p:spPr>
          <a:xfrm>
            <a:off x="5334001" y="1224349"/>
            <a:ext cx="2848653" cy="2400300"/>
          </a:xfrm>
          <a:prstGeom prst="pie">
            <a:avLst>
              <a:gd name="adj1" fmla="val 16247259"/>
              <a:gd name="adj2" fmla="val 20143176"/>
            </a:avLst>
          </a:prstGeom>
          <a:solidFill>
            <a:schemeClr val="accent6"/>
          </a:solidFill>
          <a:ln>
            <a:solidFill>
              <a:srgbClr val="EE252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 name="Pie 9"/>
          <p:cNvSpPr>
            <a:spLocks/>
          </p:cNvSpPr>
          <p:nvPr/>
        </p:nvSpPr>
        <p:spPr>
          <a:xfrm>
            <a:off x="952497" y="1224349"/>
            <a:ext cx="2720340" cy="2400300"/>
          </a:xfrm>
          <a:prstGeom prst="pie">
            <a:avLst>
              <a:gd name="adj1" fmla="val 16772423"/>
              <a:gd name="adj2" fmla="val 16200000"/>
            </a:avLst>
          </a:prstGeom>
          <a:solidFill>
            <a:srgbClr val="EE2525">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TextBox 5"/>
          <p:cNvSpPr txBox="1"/>
          <p:nvPr/>
        </p:nvSpPr>
        <p:spPr>
          <a:xfrm>
            <a:off x="1671305" y="3853249"/>
            <a:ext cx="1282723" cy="400110"/>
          </a:xfrm>
          <a:prstGeom prst="rect">
            <a:avLst/>
          </a:prstGeom>
          <a:noFill/>
        </p:spPr>
        <p:txBody>
          <a:bodyPr wrap="none" rtlCol="0">
            <a:spAutoFit/>
          </a:bodyPr>
          <a:lstStyle/>
          <a:p>
            <a:r>
              <a:rPr lang="en-US" sz="2000" b="1" dirty="0" smtClean="0">
                <a:solidFill>
                  <a:schemeClr val="bg1"/>
                </a:solidFill>
              </a:rPr>
              <a:t>12 Hours</a:t>
            </a:r>
          </a:p>
        </p:txBody>
      </p:sp>
      <p:sp>
        <p:nvSpPr>
          <p:cNvPr id="12" name="TextBox 11"/>
          <p:cNvSpPr txBox="1"/>
          <p:nvPr/>
        </p:nvSpPr>
        <p:spPr>
          <a:xfrm>
            <a:off x="5211225" y="3796099"/>
            <a:ext cx="3047629" cy="400110"/>
          </a:xfrm>
          <a:prstGeom prst="rect">
            <a:avLst/>
          </a:prstGeom>
          <a:noFill/>
        </p:spPr>
        <p:txBody>
          <a:bodyPr wrap="none" rtlCol="0">
            <a:spAutoFit/>
          </a:bodyPr>
          <a:lstStyle/>
          <a:p>
            <a:r>
              <a:rPr lang="en-US" sz="2000" b="1" dirty="0" smtClean="0">
                <a:solidFill>
                  <a:schemeClr val="bg1"/>
                </a:solidFill>
              </a:rPr>
              <a:t>12 Minutes, 30 seconds</a:t>
            </a:r>
            <a:endParaRPr lang="en-US" sz="2000" b="1" dirty="0">
              <a:solidFill>
                <a:schemeClr val="bg1"/>
              </a:solidFill>
            </a:endParaRPr>
          </a:p>
        </p:txBody>
      </p:sp>
      <p:sp>
        <p:nvSpPr>
          <p:cNvPr id="8" name="Right Arrow 7"/>
          <p:cNvSpPr/>
          <p:nvPr/>
        </p:nvSpPr>
        <p:spPr>
          <a:xfrm>
            <a:off x="3581401" y="3733270"/>
            <a:ext cx="1562101" cy="585833"/>
          </a:xfrm>
          <a:prstGeom prst="rightArrow">
            <a:avLst/>
          </a:prstGeom>
          <a:solidFill>
            <a:schemeClr val="accent2"/>
          </a:solidFill>
          <a:ln>
            <a:solidFill>
              <a:srgbClr val="FFCF0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983455" y="4424750"/>
            <a:ext cx="7275398" cy="307777"/>
          </a:xfrm>
          <a:prstGeom prst="rect">
            <a:avLst/>
          </a:prstGeom>
          <a:noFill/>
        </p:spPr>
        <p:txBody>
          <a:bodyPr wrap="square" rtlCol="0">
            <a:spAutoFit/>
          </a:bodyPr>
          <a:lstStyle/>
          <a:p>
            <a:r>
              <a:rPr lang="en-US" i="1" dirty="0" smtClean="0">
                <a:solidFill>
                  <a:schemeClr val="tx1"/>
                </a:solidFill>
              </a:rPr>
              <a:t>*Actual improvement from automating deployments to staging </a:t>
            </a:r>
          </a:p>
        </p:txBody>
      </p:sp>
    </p:spTree>
    <p:extLst>
      <p:ext uri="{BB962C8B-B14F-4D97-AF65-F5344CB8AC3E}">
        <p14:creationId xmlns:p14="http://schemas.microsoft.com/office/powerpoint/2010/main" val="271577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pSp>
        <p:nvGrpSpPr>
          <p:cNvPr id="18" name="Group 17"/>
          <p:cNvGrpSpPr/>
          <p:nvPr/>
        </p:nvGrpSpPr>
        <p:grpSpPr>
          <a:xfrm>
            <a:off x="2842269" y="1622737"/>
            <a:ext cx="3389129" cy="3151804"/>
            <a:chOff x="2842268" y="1803041"/>
            <a:chExt cx="3389129" cy="3502004"/>
          </a:xfrm>
        </p:grpSpPr>
        <p:sp>
          <p:nvSpPr>
            <p:cNvPr id="10" name="Oval 9"/>
            <p:cNvSpPr/>
            <p:nvPr/>
          </p:nvSpPr>
          <p:spPr bwMode="auto">
            <a:xfrm>
              <a:off x="2895600" y="1803041"/>
              <a:ext cx="3200400" cy="3200400"/>
            </a:xfrm>
            <a:prstGeom prst="ellipse">
              <a:avLst/>
            </a:prstGeom>
            <a:noFill/>
            <a:ln w="165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itchFamily="34" charset="0"/>
                <a:ea typeface="MS PGothic" pitchFamily="34" charset="-128"/>
              </a:endParaRPr>
            </a:p>
          </p:txBody>
        </p:sp>
        <p:sp>
          <p:nvSpPr>
            <p:cNvPr id="13" name="Isosceles Triangle 12"/>
            <p:cNvSpPr/>
            <p:nvPr/>
          </p:nvSpPr>
          <p:spPr bwMode="auto">
            <a:xfrm rot="16200000">
              <a:off x="4072127" y="4728973"/>
              <a:ext cx="618745" cy="533400"/>
            </a:xfrm>
            <a:prstGeom prst="triangle">
              <a:avLst/>
            </a:prstGeom>
            <a:gradFill>
              <a:gsLst>
                <a:gs pos="81000">
                  <a:schemeClr val="accent2">
                    <a:shade val="51000"/>
                    <a:satMod val="130000"/>
                  </a:schemeClr>
                </a:gs>
                <a:gs pos="11000">
                  <a:schemeClr val="accent2">
                    <a:shade val="93000"/>
                    <a:satMod val="130000"/>
                  </a:schemeClr>
                </a:gs>
                <a:gs pos="3000">
                  <a:schemeClr val="accent2">
                    <a:shade val="94000"/>
                    <a:satMod val="135000"/>
                  </a:schemeClr>
                </a:gs>
              </a:gsLst>
              <a:lin ang="15000000" scaled="0"/>
            </a:gradFill>
            <a:ln w="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a:solidFill>
                  <a:schemeClr val="tx1"/>
                </a:solidFill>
                <a:latin typeface="Arial" pitchFamily="34" charset="0"/>
                <a:ea typeface="MS PGothic" pitchFamily="34" charset="-128"/>
              </a:endParaRPr>
            </a:p>
          </p:txBody>
        </p:sp>
        <p:sp>
          <p:nvSpPr>
            <p:cNvPr id="22" name="Isosceles Triangle 21"/>
            <p:cNvSpPr/>
            <p:nvPr/>
          </p:nvSpPr>
          <p:spPr bwMode="auto">
            <a:xfrm rot="1915583">
              <a:off x="2842268" y="2308375"/>
              <a:ext cx="618745" cy="533400"/>
            </a:xfrm>
            <a:prstGeom prst="triangle">
              <a:avLst/>
            </a:prstGeom>
            <a:gradFill>
              <a:gsLst>
                <a:gs pos="81000">
                  <a:schemeClr val="accent2">
                    <a:shade val="51000"/>
                    <a:satMod val="130000"/>
                  </a:schemeClr>
                </a:gs>
                <a:gs pos="11000">
                  <a:schemeClr val="accent2">
                    <a:shade val="93000"/>
                    <a:satMod val="130000"/>
                  </a:schemeClr>
                </a:gs>
                <a:gs pos="3000">
                  <a:schemeClr val="accent2">
                    <a:shade val="94000"/>
                    <a:satMod val="135000"/>
                  </a:schemeClr>
                </a:gs>
              </a:gsLst>
              <a:lin ang="15000000" scaled="0"/>
            </a:gradFill>
            <a:ln w="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a:solidFill>
                  <a:schemeClr val="tx1"/>
                </a:solidFill>
                <a:latin typeface="Arial" pitchFamily="34" charset="0"/>
                <a:ea typeface="MS PGothic" pitchFamily="34" charset="-128"/>
              </a:endParaRPr>
            </a:p>
          </p:txBody>
        </p:sp>
        <p:sp>
          <p:nvSpPr>
            <p:cNvPr id="23" name="Isosceles Triangle 22"/>
            <p:cNvSpPr/>
            <p:nvPr/>
          </p:nvSpPr>
          <p:spPr bwMode="auto">
            <a:xfrm rot="8938489">
              <a:off x="5612652" y="2445402"/>
              <a:ext cx="618745" cy="533400"/>
            </a:xfrm>
            <a:prstGeom prst="triangle">
              <a:avLst/>
            </a:prstGeom>
            <a:gradFill>
              <a:gsLst>
                <a:gs pos="81000">
                  <a:schemeClr val="accent2">
                    <a:shade val="51000"/>
                    <a:satMod val="130000"/>
                  </a:schemeClr>
                </a:gs>
                <a:gs pos="11000">
                  <a:schemeClr val="accent2">
                    <a:shade val="93000"/>
                    <a:satMod val="130000"/>
                  </a:schemeClr>
                </a:gs>
                <a:gs pos="3000">
                  <a:schemeClr val="accent2">
                    <a:shade val="94000"/>
                    <a:satMod val="135000"/>
                  </a:schemeClr>
                </a:gs>
              </a:gsLst>
              <a:lin ang="15000000" scaled="0"/>
            </a:gradFill>
            <a:ln w="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a:solidFill>
                  <a:schemeClr val="tx1"/>
                </a:solidFill>
                <a:latin typeface="Arial" pitchFamily="34" charset="0"/>
                <a:ea typeface="MS PGothic" pitchFamily="34" charset="-128"/>
                <a:cs typeface="+mn-cs"/>
              </a:endParaRPr>
            </a:p>
          </p:txBody>
        </p:sp>
      </p:grpSp>
      <p:sp>
        <p:nvSpPr>
          <p:cNvPr id="177" name="Shape 177"/>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smtClean="0">
                <a:latin typeface="+mj-lt"/>
              </a:rPr>
              <a:t>Catalyst Change Cycle</a:t>
            </a:r>
            <a:endParaRPr lang="en" dirty="0">
              <a:latin typeface="+mj-lt"/>
            </a:endParaRPr>
          </a:p>
        </p:txBody>
      </p:sp>
      <p:sp>
        <p:nvSpPr>
          <p:cNvPr id="3" name="Oval 2"/>
          <p:cNvSpPr/>
          <p:nvPr/>
        </p:nvSpPr>
        <p:spPr bwMode="auto">
          <a:xfrm>
            <a:off x="3461263" y="2091690"/>
            <a:ext cx="2014950" cy="1851660"/>
          </a:xfrm>
          <a:prstGeom prst="ellipse">
            <a:avLst/>
          </a:prstGeom>
          <a:solidFill>
            <a:schemeClr val="tx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pic>
        <p:nvPicPr>
          <p:cNvPr id="2050" name="Picture 2" descr="C:\Users\pthrasher.CSCFED\AppData\Local\Microsoft\Windows\Temporary Internet Files\Content.IE5\5RJ6CGV0\tea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276" y="2519762"/>
            <a:ext cx="1532927" cy="99561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33400" y="3003590"/>
            <a:ext cx="2857117" cy="1076920"/>
            <a:chOff x="495683" y="3619500"/>
            <a:chExt cx="2857117" cy="1196578"/>
          </a:xfrm>
        </p:grpSpPr>
        <p:sp>
          <p:nvSpPr>
            <p:cNvPr id="11" name="Rounded Rectangle 10"/>
            <p:cNvSpPr/>
            <p:nvPr/>
          </p:nvSpPr>
          <p:spPr>
            <a:xfrm>
              <a:off x="495683" y="3619500"/>
              <a:ext cx="2857117" cy="1196578"/>
            </a:xfrm>
            <a:prstGeom prst="roundRect">
              <a:avLst>
                <a:gd name="adj" fmla="val 10000"/>
              </a:avLst>
            </a:prstGeom>
            <a:solidFill>
              <a:schemeClr val="accent2">
                <a:lumMod val="20000"/>
                <a:lumOff val="80000"/>
              </a:schemeClr>
            </a:solidFill>
            <a:ln w="25400">
              <a:solidFill>
                <a:schemeClr val="tx1"/>
              </a:solidFill>
            </a:ln>
            <a:effectLst>
              <a:glow rad="63500">
                <a:schemeClr val="accent5">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sp>
        <p:sp>
          <p:nvSpPr>
            <p:cNvPr id="12" name="Rounded Rectangle 4"/>
            <p:cNvSpPr/>
            <p:nvPr/>
          </p:nvSpPr>
          <p:spPr>
            <a:xfrm>
              <a:off x="590741" y="3654547"/>
              <a:ext cx="2667000" cy="1126484"/>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 sz="2000" kern="1200" dirty="0" smtClean="0">
                  <a:latin typeface="Arial Narrow" panose="020B0606020202030204" pitchFamily="34" charset="0"/>
                </a:rPr>
                <a:t>Find the Change Team</a:t>
              </a:r>
            </a:p>
            <a:p>
              <a:pPr lvl="0" algn="ctr" defTabSz="889000" rtl="0">
                <a:lnSpc>
                  <a:spcPct val="90000"/>
                </a:lnSpc>
                <a:spcBef>
                  <a:spcPct val="0"/>
                </a:spcBef>
                <a:spcAft>
                  <a:spcPct val="35000"/>
                </a:spcAft>
              </a:pPr>
              <a:r>
                <a:rPr lang="en" sz="2000" kern="1200" dirty="0" smtClean="0">
                  <a:latin typeface="Arial Narrow" panose="020B0606020202030204" pitchFamily="34" charset="0"/>
                </a:rPr>
                <a:t>Change the Burocracy</a:t>
              </a:r>
            </a:p>
            <a:p>
              <a:pPr lvl="0" algn="ctr" defTabSz="889000" rtl="0">
                <a:lnSpc>
                  <a:spcPct val="90000"/>
                </a:lnSpc>
                <a:spcBef>
                  <a:spcPct val="0"/>
                </a:spcBef>
                <a:spcAft>
                  <a:spcPct val="35000"/>
                </a:spcAft>
              </a:pPr>
              <a:r>
                <a:rPr lang="en" sz="2000" kern="1200" dirty="0" smtClean="0">
                  <a:latin typeface="Arial Narrow" panose="020B0606020202030204" pitchFamily="34" charset="0"/>
                </a:rPr>
                <a:t>Measure Improvement</a:t>
              </a:r>
              <a:endParaRPr lang="en-US" sz="2000" kern="1200" dirty="0">
                <a:latin typeface="Arial Narrow" panose="020B0606020202030204" pitchFamily="34" charset="0"/>
              </a:endParaRPr>
            </a:p>
          </p:txBody>
        </p:sp>
      </p:grpSp>
      <p:sp>
        <p:nvSpPr>
          <p:cNvPr id="4" name="TextBox 3"/>
          <p:cNvSpPr txBox="1"/>
          <p:nvPr/>
        </p:nvSpPr>
        <p:spPr>
          <a:xfrm>
            <a:off x="3809743" y="2314022"/>
            <a:ext cx="1317990" cy="307777"/>
          </a:xfrm>
          <a:prstGeom prst="rect">
            <a:avLst/>
          </a:prstGeom>
          <a:noFill/>
        </p:spPr>
        <p:txBody>
          <a:bodyPr wrap="none" rtlCol="0">
            <a:spAutoFit/>
          </a:bodyPr>
          <a:lstStyle/>
          <a:p>
            <a:r>
              <a:rPr lang="en-US" dirty="0" smtClean="0">
                <a:solidFill>
                  <a:schemeClr val="accent1"/>
                </a:solidFill>
              </a:rPr>
              <a:t>Change Team</a:t>
            </a:r>
            <a:endParaRPr lang="en-US" dirty="0">
              <a:solidFill>
                <a:schemeClr val="accent1"/>
              </a:solidFill>
            </a:endParaRPr>
          </a:p>
        </p:txBody>
      </p:sp>
      <p:sp>
        <p:nvSpPr>
          <p:cNvPr id="17" name="TextBox 16"/>
          <p:cNvSpPr txBox="1"/>
          <p:nvPr/>
        </p:nvSpPr>
        <p:spPr>
          <a:xfrm>
            <a:off x="3854629" y="3420464"/>
            <a:ext cx="1228220" cy="523220"/>
          </a:xfrm>
          <a:prstGeom prst="rect">
            <a:avLst/>
          </a:prstGeom>
          <a:noFill/>
        </p:spPr>
        <p:txBody>
          <a:bodyPr wrap="none" rtlCol="0">
            <a:spAutoFit/>
          </a:bodyPr>
          <a:lstStyle/>
          <a:p>
            <a:pPr algn="ctr"/>
            <a:r>
              <a:rPr lang="en-US" dirty="0" smtClean="0">
                <a:solidFill>
                  <a:schemeClr val="accent1"/>
                </a:solidFill>
              </a:rPr>
              <a:t>Improvement</a:t>
            </a:r>
          </a:p>
          <a:p>
            <a:pPr algn="ctr"/>
            <a:r>
              <a:rPr lang="en-US" dirty="0" smtClean="0">
                <a:solidFill>
                  <a:schemeClr val="accent1"/>
                </a:solidFill>
              </a:rPr>
              <a:t>Backlog</a:t>
            </a:r>
            <a:endParaRPr lang="en-US" dirty="0">
              <a:solidFill>
                <a:schemeClr val="accent1"/>
              </a:solidFill>
            </a:endParaRPr>
          </a:p>
        </p:txBody>
      </p:sp>
      <p:grpSp>
        <p:nvGrpSpPr>
          <p:cNvPr id="5" name="Group 4"/>
          <p:cNvGrpSpPr/>
          <p:nvPr/>
        </p:nvGrpSpPr>
        <p:grpSpPr>
          <a:xfrm>
            <a:off x="5562601" y="3003590"/>
            <a:ext cx="2857117" cy="1076920"/>
            <a:chOff x="5870644" y="3619500"/>
            <a:chExt cx="2857117" cy="1196578"/>
          </a:xfrm>
        </p:grpSpPr>
        <p:sp>
          <p:nvSpPr>
            <p:cNvPr id="14" name="Rounded Rectangle 13"/>
            <p:cNvSpPr/>
            <p:nvPr/>
          </p:nvSpPr>
          <p:spPr>
            <a:xfrm>
              <a:off x="5870644" y="3619500"/>
              <a:ext cx="2857117" cy="1196578"/>
            </a:xfrm>
            <a:prstGeom prst="roundRect">
              <a:avLst>
                <a:gd name="adj" fmla="val 10000"/>
              </a:avLst>
            </a:prstGeom>
            <a:solidFill>
              <a:schemeClr val="accent2">
                <a:lumMod val="20000"/>
                <a:lumOff val="80000"/>
              </a:schemeClr>
            </a:solidFill>
            <a:ln w="25400">
              <a:solidFill>
                <a:schemeClr val="tx1"/>
              </a:solidFill>
            </a:ln>
            <a:effectLst>
              <a:glow rad="63500">
                <a:schemeClr val="accent5">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sp>
        <p:sp>
          <p:nvSpPr>
            <p:cNvPr id="15" name="Rounded Rectangle 4"/>
            <p:cNvSpPr/>
            <p:nvPr/>
          </p:nvSpPr>
          <p:spPr>
            <a:xfrm>
              <a:off x="6019991" y="3740927"/>
              <a:ext cx="2558423" cy="945373"/>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 sz="2000" kern="1200" dirty="0" smtClean="0">
                  <a:latin typeface="Arial Narrow" panose="020B0606020202030204" pitchFamily="34" charset="0"/>
                </a:rPr>
                <a:t>Measure Baseline</a:t>
              </a:r>
            </a:p>
            <a:p>
              <a:pPr lvl="0" algn="ctr" defTabSz="889000">
                <a:lnSpc>
                  <a:spcPct val="90000"/>
                </a:lnSpc>
                <a:spcBef>
                  <a:spcPct val="0"/>
                </a:spcBef>
                <a:spcAft>
                  <a:spcPct val="35000"/>
                </a:spcAft>
              </a:pPr>
              <a:r>
                <a:rPr lang="en" sz="2000" kern="1200" dirty="0" smtClean="0">
                  <a:latin typeface="Arial Narrow" panose="020B0606020202030204" pitchFamily="34" charset="0"/>
                </a:rPr>
                <a:t>Visualize System of Work</a:t>
              </a:r>
            </a:p>
            <a:p>
              <a:pPr lvl="0" algn="ctr" defTabSz="889000">
                <a:lnSpc>
                  <a:spcPct val="90000"/>
                </a:lnSpc>
                <a:spcBef>
                  <a:spcPct val="0"/>
                </a:spcBef>
                <a:spcAft>
                  <a:spcPct val="35000"/>
                </a:spcAft>
              </a:pPr>
              <a:r>
                <a:rPr lang="en" sz="2000" kern="1200" dirty="0" smtClean="0">
                  <a:latin typeface="Arial Narrow" panose="020B0606020202030204" pitchFamily="34" charset="0"/>
                </a:rPr>
                <a:t>Identify Waste</a:t>
              </a:r>
              <a:endParaRPr lang="en-US" sz="2000" kern="1200" dirty="0">
                <a:latin typeface="Arial Narrow" panose="020B0606020202030204" pitchFamily="34" charset="0"/>
              </a:endParaRPr>
            </a:p>
          </p:txBody>
        </p:sp>
      </p:grpSp>
      <p:grpSp>
        <p:nvGrpSpPr>
          <p:cNvPr id="7" name="Group 6"/>
          <p:cNvGrpSpPr/>
          <p:nvPr/>
        </p:nvGrpSpPr>
        <p:grpSpPr>
          <a:xfrm>
            <a:off x="3040181" y="1062991"/>
            <a:ext cx="2857117" cy="849896"/>
            <a:chOff x="3320423" y="1151171"/>
            <a:chExt cx="2857117" cy="944329"/>
          </a:xfrm>
        </p:grpSpPr>
        <p:sp>
          <p:nvSpPr>
            <p:cNvPr id="8" name="Rounded Rectangle 7"/>
            <p:cNvSpPr/>
            <p:nvPr/>
          </p:nvSpPr>
          <p:spPr>
            <a:xfrm>
              <a:off x="3320423" y="1151171"/>
              <a:ext cx="2857117" cy="944329"/>
            </a:xfrm>
            <a:prstGeom prst="roundRect">
              <a:avLst>
                <a:gd name="adj" fmla="val 10000"/>
              </a:avLst>
            </a:prstGeom>
            <a:solidFill>
              <a:schemeClr val="accent2">
                <a:lumMod val="20000"/>
                <a:lumOff val="80000"/>
              </a:schemeClr>
            </a:solidFill>
            <a:ln w="25400">
              <a:solidFill>
                <a:schemeClr val="tx1"/>
              </a:solidFill>
            </a:ln>
            <a:effectLst>
              <a:glow rad="63500">
                <a:schemeClr val="accent5">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sp>
        <p:sp>
          <p:nvSpPr>
            <p:cNvPr id="9" name="Rounded Rectangle 4"/>
            <p:cNvSpPr/>
            <p:nvPr/>
          </p:nvSpPr>
          <p:spPr>
            <a:xfrm>
              <a:off x="3355470" y="1203100"/>
              <a:ext cx="2787023" cy="84047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 sz="2000" kern="1200" dirty="0" smtClean="0">
                  <a:latin typeface="Arial Narrow" panose="020B0606020202030204" pitchFamily="34" charset="0"/>
                </a:rPr>
                <a:t>Disrupt Status Quo</a:t>
              </a:r>
            </a:p>
            <a:p>
              <a:pPr lvl="0" algn="ctr" defTabSz="889000">
                <a:lnSpc>
                  <a:spcPct val="90000"/>
                </a:lnSpc>
                <a:spcBef>
                  <a:spcPct val="0"/>
                </a:spcBef>
                <a:spcAft>
                  <a:spcPct val="35000"/>
                </a:spcAft>
              </a:pPr>
              <a:r>
                <a:rPr lang="en" sz="2000" kern="1200" dirty="0" smtClean="0">
                  <a:latin typeface="Arial Narrow" panose="020B0606020202030204" pitchFamily="34" charset="0"/>
                </a:rPr>
                <a:t>Create desire to change</a:t>
              </a:r>
              <a:endParaRPr lang="en-US" sz="4800" kern="1200" dirty="0">
                <a:latin typeface="Arial Narrow" panose="020B0606020202030204" pitchFamily="34" charset="0"/>
              </a:endParaRPr>
            </a:p>
          </p:txBody>
        </p:sp>
      </p:grpSp>
    </p:spTree>
    <p:extLst>
      <p:ext uri="{BB962C8B-B14F-4D97-AF65-F5344CB8AC3E}">
        <p14:creationId xmlns:p14="http://schemas.microsoft.com/office/powerpoint/2010/main" val="249372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Take Aways</a:t>
            </a:r>
            <a:endParaRPr lang="en-US" dirty="0"/>
          </a:p>
        </p:txBody>
      </p:sp>
      <p:sp>
        <p:nvSpPr>
          <p:cNvPr id="3" name="Text Placeholder 2"/>
          <p:cNvSpPr>
            <a:spLocks noGrp="1"/>
          </p:cNvSpPr>
          <p:nvPr>
            <p:ph idx="1"/>
          </p:nvPr>
        </p:nvSpPr>
        <p:spPr>
          <a:xfrm>
            <a:off x="366713" y="1059399"/>
            <a:ext cx="8408987" cy="3457357"/>
          </a:xfrm>
        </p:spPr>
        <p:txBody>
          <a:bodyPr/>
          <a:lstStyle/>
          <a:p>
            <a:pPr>
              <a:lnSpc>
                <a:spcPct val="150000"/>
              </a:lnSpc>
              <a:spcBef>
                <a:spcPts val="800"/>
              </a:spcBef>
              <a:buClr>
                <a:schemeClr val="tx1"/>
              </a:buClr>
            </a:pPr>
            <a:r>
              <a:rPr lang="en-US" sz="2400" dirty="0" smtClean="0"/>
              <a:t>Build the “Rebel Alliance” and change program</a:t>
            </a:r>
          </a:p>
          <a:p>
            <a:pPr>
              <a:lnSpc>
                <a:spcPct val="150000"/>
              </a:lnSpc>
              <a:spcBef>
                <a:spcPts val="800"/>
              </a:spcBef>
              <a:buClr>
                <a:schemeClr val="tx1"/>
              </a:buClr>
            </a:pPr>
            <a:r>
              <a:rPr lang="en-US" sz="2800" dirty="0" smtClean="0">
                <a:solidFill>
                  <a:srgbClr val="FFCF01"/>
                </a:solidFill>
              </a:rPr>
              <a:t>Want to Change</a:t>
            </a:r>
          </a:p>
          <a:p>
            <a:pPr>
              <a:lnSpc>
                <a:spcPct val="150000"/>
              </a:lnSpc>
              <a:spcBef>
                <a:spcPts val="800"/>
              </a:spcBef>
              <a:buClr>
                <a:schemeClr val="tx1"/>
              </a:buClr>
            </a:pPr>
            <a:r>
              <a:rPr lang="en-US" sz="2800" dirty="0" smtClean="0">
                <a:solidFill>
                  <a:srgbClr val="FFCF01"/>
                </a:solidFill>
              </a:rPr>
              <a:t>Visualize the Change</a:t>
            </a:r>
          </a:p>
          <a:p>
            <a:pPr>
              <a:lnSpc>
                <a:spcPct val="150000"/>
              </a:lnSpc>
              <a:spcBef>
                <a:spcPts val="800"/>
              </a:spcBef>
              <a:buClr>
                <a:schemeClr val="tx1"/>
              </a:buClr>
            </a:pPr>
            <a:r>
              <a:rPr lang="en-US" sz="2800" dirty="0" smtClean="0">
                <a:solidFill>
                  <a:srgbClr val="FFCF01"/>
                </a:solidFill>
              </a:rPr>
              <a:t>Make the Change</a:t>
            </a:r>
          </a:p>
          <a:p>
            <a:pPr>
              <a:lnSpc>
                <a:spcPct val="150000"/>
              </a:lnSpc>
              <a:spcBef>
                <a:spcPts val="800"/>
              </a:spcBef>
              <a:buClr>
                <a:schemeClr val="tx1"/>
              </a:buClr>
            </a:pPr>
            <a:r>
              <a:rPr lang="en-US" sz="2400" dirty="0" smtClean="0"/>
              <a:t>Repeat! Repeat! Repeat!</a:t>
            </a:r>
            <a:endParaRPr lang="en-US" sz="2400" dirty="0"/>
          </a:p>
        </p:txBody>
      </p:sp>
    </p:spTree>
    <p:extLst>
      <p:ext uri="{BB962C8B-B14F-4D97-AF65-F5344CB8AC3E}">
        <p14:creationId xmlns:p14="http://schemas.microsoft.com/office/powerpoint/2010/main" val="197238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still don’t know how to do</a:t>
            </a:r>
            <a:endParaRPr lang="en-US" dirty="0"/>
          </a:p>
        </p:txBody>
      </p:sp>
      <p:sp>
        <p:nvSpPr>
          <p:cNvPr id="3" name="Text Placeholder 2"/>
          <p:cNvSpPr>
            <a:spLocks noGrp="1"/>
          </p:cNvSpPr>
          <p:nvPr>
            <p:ph idx="1"/>
          </p:nvPr>
        </p:nvSpPr>
        <p:spPr>
          <a:xfrm>
            <a:off x="366713" y="1059399"/>
            <a:ext cx="8408987" cy="664797"/>
          </a:xfrm>
        </p:spPr>
        <p:txBody>
          <a:bodyPr/>
          <a:lstStyle/>
          <a:p>
            <a:pPr marL="0" indent="0">
              <a:buNone/>
            </a:pPr>
            <a:r>
              <a:rPr lang="en-US" sz="2400" dirty="0" smtClean="0"/>
              <a:t>Create and Scale DevOps “Change Agents” fast enough………</a:t>
            </a:r>
            <a:endParaRPr lang="en-US" sz="2400" dirty="0"/>
          </a:p>
        </p:txBody>
      </p:sp>
      <p:pic>
        <p:nvPicPr>
          <p:cNvPr id="4" name="Picture 3"/>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667000" y="1748790"/>
            <a:ext cx="3733800" cy="2510471"/>
          </a:xfrm>
          <a:prstGeom prst="rect">
            <a:avLst/>
          </a:prstGeom>
          <a:noFill/>
          <a:ln w="25400">
            <a:solidFill>
              <a:schemeClr val="tx1"/>
            </a:solidFill>
          </a:ln>
        </p:spPr>
      </p:pic>
    </p:spTree>
    <p:extLst>
      <p:ext uri="{BB962C8B-B14F-4D97-AF65-F5344CB8AC3E}">
        <p14:creationId xmlns:p14="http://schemas.microsoft.com/office/powerpoint/2010/main" val="57152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18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4" name="Content Placeholder 3"/>
          <p:cNvSpPr>
            <a:spLocks noGrp="1"/>
          </p:cNvSpPr>
          <p:nvPr>
            <p:ph idx="1"/>
          </p:nvPr>
        </p:nvSpPr>
        <p:spPr>
          <a:xfrm>
            <a:off x="366713" y="1059399"/>
            <a:ext cx="8408987" cy="276999"/>
          </a:xfrm>
        </p:spPr>
        <p:txBody>
          <a:bodyPr/>
          <a:lstStyle/>
          <a:p>
            <a:endParaRPr lang="en-US"/>
          </a:p>
        </p:txBody>
      </p:sp>
    </p:spTree>
    <p:extLst>
      <p:ext uri="{BB962C8B-B14F-4D97-AF65-F5344CB8AC3E}">
        <p14:creationId xmlns:p14="http://schemas.microsoft.com/office/powerpoint/2010/main" val="21036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533400" y="1543050"/>
            <a:ext cx="4953000" cy="2674620"/>
          </a:xfrm>
          <a:prstGeom prst="roundRect">
            <a:avLst/>
          </a:prstGeom>
          <a:solidFill>
            <a:schemeClr val="bg1">
              <a:lumMod val="90000"/>
              <a:lumOff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2" name="Title 1"/>
          <p:cNvSpPr>
            <a:spLocks noGrp="1"/>
          </p:cNvSpPr>
          <p:nvPr>
            <p:ph type="title"/>
          </p:nvPr>
        </p:nvSpPr>
        <p:spPr/>
        <p:txBody>
          <a:bodyPr/>
          <a:lstStyle/>
          <a:p>
            <a:r>
              <a:rPr lang="en-US" dirty="0" smtClean="0"/>
              <a:t>Numbers work too</a:t>
            </a:r>
            <a:endParaRPr lang="en-US" dirty="0"/>
          </a:p>
        </p:txBody>
      </p:sp>
      <p:sp>
        <p:nvSpPr>
          <p:cNvPr id="3" name="Content Placeholder 2"/>
          <p:cNvSpPr>
            <a:spLocks noGrp="1"/>
          </p:cNvSpPr>
          <p:nvPr>
            <p:ph idx="1"/>
          </p:nvPr>
        </p:nvSpPr>
        <p:spPr>
          <a:xfrm>
            <a:off x="366713" y="1059399"/>
            <a:ext cx="8408987" cy="276999"/>
          </a:xfrm>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1678816266"/>
              </p:ext>
            </p:extLst>
          </p:nvPr>
        </p:nvGraphicFramePr>
        <p:xfrm>
          <a:off x="762000" y="1817371"/>
          <a:ext cx="4572000" cy="207454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5791200" y="1524298"/>
            <a:ext cx="3048000" cy="2154436"/>
          </a:xfrm>
          <a:prstGeom prst="rect">
            <a:avLst/>
          </a:prstGeom>
          <a:noFill/>
        </p:spPr>
        <p:txBody>
          <a:bodyPr wrap="square" rtlCol="0">
            <a:spAutoFit/>
          </a:bodyPr>
          <a:lstStyle/>
          <a:p>
            <a:r>
              <a:rPr lang="en-US" sz="2400" dirty="0">
                <a:solidFill>
                  <a:schemeClr val="tx1"/>
                </a:solidFill>
                <a:latin typeface="Calibri"/>
              </a:rPr>
              <a:t>Trends show a decrease of two months to implement a release </a:t>
            </a:r>
            <a:r>
              <a:rPr lang="en-US" sz="2400" dirty="0" smtClean="0">
                <a:solidFill>
                  <a:schemeClr val="tx1"/>
                </a:solidFill>
                <a:latin typeface="Calibri"/>
              </a:rPr>
              <a:t>after transformation</a:t>
            </a:r>
            <a:endParaRPr lang="en-US" sz="2400" dirty="0">
              <a:solidFill>
                <a:schemeClr val="tx1"/>
              </a:solidFill>
              <a:latin typeface="Calibri"/>
            </a:endParaRPr>
          </a:p>
          <a:p>
            <a:endParaRPr lang="en-US" dirty="0"/>
          </a:p>
        </p:txBody>
      </p:sp>
    </p:spTree>
    <p:extLst>
      <p:ext uri="{BB962C8B-B14F-4D97-AF65-F5344CB8AC3E}">
        <p14:creationId xmlns:p14="http://schemas.microsoft.com/office/powerpoint/2010/main" val="354418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a:t>The Challenge: Fix this program</a:t>
            </a:r>
          </a:p>
        </p:txBody>
      </p:sp>
      <p:sp>
        <p:nvSpPr>
          <p:cNvPr id="37" name="Shape 37"/>
          <p:cNvSpPr txBox="1">
            <a:spLocks noGrp="1"/>
          </p:cNvSpPr>
          <p:nvPr>
            <p:ph idx="1"/>
          </p:nvPr>
        </p:nvSpPr>
        <p:spPr>
          <a:xfrm>
            <a:off x="366713" y="1059399"/>
            <a:ext cx="4967287" cy="2335311"/>
          </a:xfrm>
          <a:prstGeom prst="rect">
            <a:avLst/>
          </a:prstGeom>
        </p:spPr>
        <p:txBody>
          <a:bodyPr lIns="91425" tIns="91425" rIns="91425" bIns="91425" anchor="t" anchorCtr="0">
            <a:noAutofit/>
          </a:bodyPr>
          <a:lstStyle/>
          <a:p>
            <a:pPr rtl="0">
              <a:spcBef>
                <a:spcPts val="0"/>
              </a:spcBef>
              <a:spcAft>
                <a:spcPts val="600"/>
              </a:spcAft>
              <a:buNone/>
            </a:pPr>
            <a:r>
              <a:rPr lang="en" sz="3200" dirty="0"/>
              <a:t>Can’t change money</a:t>
            </a:r>
          </a:p>
          <a:p>
            <a:pPr rtl="0">
              <a:spcBef>
                <a:spcPts val="0"/>
              </a:spcBef>
              <a:spcAft>
                <a:spcPts val="600"/>
              </a:spcAft>
              <a:buNone/>
            </a:pPr>
            <a:r>
              <a:rPr lang="en" sz="3200" dirty="0"/>
              <a:t>Can’t change the contract</a:t>
            </a:r>
          </a:p>
          <a:p>
            <a:pPr rtl="0">
              <a:spcBef>
                <a:spcPts val="0"/>
              </a:spcBef>
              <a:spcAft>
                <a:spcPts val="600"/>
              </a:spcAft>
              <a:buNone/>
            </a:pPr>
            <a:r>
              <a:rPr lang="en" sz="3200" dirty="0"/>
              <a:t>Can’t change people</a:t>
            </a:r>
          </a:p>
          <a:p>
            <a:pPr>
              <a:spcBef>
                <a:spcPts val="0"/>
              </a:spcBef>
              <a:spcAft>
                <a:spcPts val="60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a:t>John Kotter 8-Steps to change</a:t>
            </a:r>
          </a:p>
        </p:txBody>
      </p:sp>
      <p:sp>
        <p:nvSpPr>
          <p:cNvPr id="43" name="Shape 43"/>
          <p:cNvSpPr txBox="1">
            <a:spLocks noGrp="1"/>
          </p:cNvSpPr>
          <p:nvPr>
            <p:ph idx="1"/>
          </p:nvPr>
        </p:nvSpPr>
        <p:spPr>
          <a:xfrm>
            <a:off x="366713" y="1059399"/>
            <a:ext cx="8408987" cy="3158271"/>
          </a:xfrm>
          <a:prstGeom prst="rect">
            <a:avLst/>
          </a:prstGeom>
        </p:spPr>
        <p:txBody>
          <a:bodyPr lIns="91425" tIns="91425" rIns="91425" bIns="91425" anchor="t" anchorCtr="0">
            <a:noAutofit/>
          </a:bodyPr>
          <a:lstStyle/>
          <a:p>
            <a:pPr marL="457200" lvl="0" indent="-381000" rtl="0">
              <a:spcBef>
                <a:spcPts val="0"/>
              </a:spcBef>
              <a:spcAft>
                <a:spcPts val="600"/>
              </a:spcAft>
              <a:buClr>
                <a:schemeClr val="tx1"/>
              </a:buClr>
              <a:buSzPct val="100000"/>
              <a:buAutoNum type="arabicPeriod"/>
            </a:pPr>
            <a:r>
              <a:rPr lang="en" sz="2400" dirty="0"/>
              <a:t>Establish a Sense of Urgency</a:t>
            </a:r>
          </a:p>
          <a:p>
            <a:pPr marL="457200" lvl="0" indent="-381000" rtl="0">
              <a:spcBef>
                <a:spcPts val="0"/>
              </a:spcBef>
              <a:spcAft>
                <a:spcPts val="600"/>
              </a:spcAft>
              <a:buClr>
                <a:schemeClr val="tx1"/>
              </a:buClr>
              <a:buSzPct val="100000"/>
              <a:buAutoNum type="arabicPeriod"/>
            </a:pPr>
            <a:r>
              <a:rPr lang="en" sz="2400" dirty="0"/>
              <a:t>Create a Guiding Coalition</a:t>
            </a:r>
          </a:p>
          <a:p>
            <a:pPr marL="457200" lvl="0" indent="-381000" rtl="0">
              <a:spcBef>
                <a:spcPts val="0"/>
              </a:spcBef>
              <a:spcAft>
                <a:spcPts val="600"/>
              </a:spcAft>
              <a:buClr>
                <a:schemeClr val="tx1"/>
              </a:buClr>
              <a:buSzPct val="100000"/>
              <a:buAutoNum type="arabicPeriod"/>
            </a:pPr>
            <a:r>
              <a:rPr lang="en" sz="2400" dirty="0"/>
              <a:t>Create a vision for change</a:t>
            </a:r>
          </a:p>
          <a:p>
            <a:pPr marL="457200" lvl="0" indent="-381000" rtl="0">
              <a:spcBef>
                <a:spcPts val="0"/>
              </a:spcBef>
              <a:spcAft>
                <a:spcPts val="600"/>
              </a:spcAft>
              <a:buClr>
                <a:schemeClr val="tx1"/>
              </a:buClr>
              <a:buSzPct val="100000"/>
              <a:buAutoNum type="arabicPeriod"/>
            </a:pPr>
            <a:r>
              <a:rPr lang="en" sz="2400" dirty="0"/>
              <a:t>Communicate the vision to gain buy-in</a:t>
            </a:r>
          </a:p>
          <a:p>
            <a:pPr marL="457200" lvl="0" indent="-381000" rtl="0">
              <a:spcBef>
                <a:spcPts val="0"/>
              </a:spcBef>
              <a:spcAft>
                <a:spcPts val="600"/>
              </a:spcAft>
              <a:buClr>
                <a:schemeClr val="tx1"/>
              </a:buClr>
              <a:buSzPct val="100000"/>
              <a:buAutoNum type="arabicPeriod"/>
            </a:pPr>
            <a:r>
              <a:rPr lang="en" sz="2400" dirty="0"/>
              <a:t>Empower broad based change</a:t>
            </a:r>
          </a:p>
          <a:p>
            <a:pPr marL="457200" lvl="0" indent="-381000" rtl="0">
              <a:spcBef>
                <a:spcPts val="0"/>
              </a:spcBef>
              <a:spcAft>
                <a:spcPts val="600"/>
              </a:spcAft>
              <a:buClr>
                <a:schemeClr val="tx1"/>
              </a:buClr>
              <a:buSzPct val="100000"/>
              <a:buAutoNum type="arabicPeriod"/>
            </a:pPr>
            <a:r>
              <a:rPr lang="en" sz="2400" dirty="0"/>
              <a:t>Generate short-term wins</a:t>
            </a:r>
          </a:p>
          <a:p>
            <a:pPr marL="457200" lvl="0" indent="-381000" rtl="0">
              <a:spcBef>
                <a:spcPts val="0"/>
              </a:spcBef>
              <a:spcAft>
                <a:spcPts val="600"/>
              </a:spcAft>
              <a:buClr>
                <a:schemeClr val="tx1"/>
              </a:buClr>
              <a:buSzPct val="100000"/>
              <a:buAutoNum type="arabicPeriod"/>
            </a:pPr>
            <a:r>
              <a:rPr lang="en" sz="2400" dirty="0"/>
              <a:t>Never let up</a:t>
            </a:r>
          </a:p>
          <a:p>
            <a:pPr marL="457200" lvl="0" indent="-381000">
              <a:spcBef>
                <a:spcPts val="0"/>
              </a:spcBef>
              <a:spcAft>
                <a:spcPts val="600"/>
              </a:spcAft>
              <a:buClr>
                <a:schemeClr val="tx1"/>
              </a:buClr>
              <a:buSzPct val="100000"/>
              <a:buAutoNum type="arabicPeriod"/>
            </a:pPr>
            <a:r>
              <a:rPr lang="en" sz="2400" dirty="0"/>
              <a:t>Incorporate changes into the culture </a:t>
            </a:r>
          </a:p>
        </p:txBody>
      </p:sp>
      <p:pic>
        <p:nvPicPr>
          <p:cNvPr id="44" name="Shape 44"/>
          <p:cNvPicPr preferRelativeResize="0"/>
          <p:nvPr/>
        </p:nvPicPr>
        <p:blipFill>
          <a:blip r:embed="rId3">
            <a:alphaModFix/>
          </a:blip>
          <a:stretch>
            <a:fillRect/>
          </a:stretch>
        </p:blipFill>
        <p:spPr>
          <a:xfrm>
            <a:off x="7223671" y="981545"/>
            <a:ext cx="1540100" cy="2230225"/>
          </a:xfrm>
          <a:prstGeom prst="rect">
            <a:avLst/>
          </a:prstGeom>
          <a:noFill/>
          <a:ln w="9525">
            <a:solidFill>
              <a:schemeClr val="tx1"/>
            </a:solidFill>
          </a:ln>
        </p:spPr>
      </p:pic>
      <p:pic>
        <p:nvPicPr>
          <p:cNvPr id="45" name="Shape 45"/>
          <p:cNvPicPr preferRelativeResize="0"/>
          <p:nvPr/>
        </p:nvPicPr>
        <p:blipFill>
          <a:blip r:embed="rId4">
            <a:alphaModFix/>
          </a:blip>
          <a:stretch>
            <a:fillRect/>
          </a:stretch>
        </p:blipFill>
        <p:spPr>
          <a:xfrm>
            <a:off x="6840349" y="2768373"/>
            <a:ext cx="1362725" cy="2047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prstGeom prst="rect">
            <a:avLst/>
          </a:prstGeom>
          <a:ln w="9525" cap="flat" cmpd="sng">
            <a:no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Paula’s Three-Step Formula</a:t>
            </a:r>
          </a:p>
        </p:txBody>
      </p:sp>
      <p:sp>
        <p:nvSpPr>
          <p:cNvPr id="51" name="Shape 51"/>
          <p:cNvSpPr txBox="1">
            <a:spLocks noGrp="1"/>
          </p:cNvSpPr>
          <p:nvPr>
            <p:ph type="body" idx="1"/>
          </p:nvPr>
        </p:nvSpPr>
        <p:spPr>
          <a:xfrm>
            <a:off x="457200" y="1128250"/>
            <a:ext cx="8229600" cy="3725699"/>
          </a:xfrm>
          <a:prstGeom prst="rect">
            <a:avLst/>
          </a:prstGeom>
        </p:spPr>
        <p:txBody>
          <a:bodyPr lIns="91425" tIns="91425" rIns="91425" bIns="91425" anchor="t" anchorCtr="0">
            <a:noAutofit/>
          </a:bodyPr>
          <a:lstStyle/>
          <a:p>
            <a:pPr marL="457200" lvl="0" indent="-381000" rtl="0">
              <a:spcBef>
                <a:spcPts val="0"/>
              </a:spcBef>
              <a:spcAft>
                <a:spcPts val="600"/>
              </a:spcAft>
              <a:buClr>
                <a:srgbClr val="999999"/>
              </a:buClr>
              <a:buSzPct val="100000"/>
              <a:buAutoNum type="arabicPeriod"/>
            </a:pPr>
            <a:r>
              <a:rPr lang="en" sz="2400" dirty="0">
                <a:solidFill>
                  <a:schemeClr val="tx1">
                    <a:lumMod val="75000"/>
                  </a:schemeClr>
                </a:solidFill>
              </a:rPr>
              <a:t>Establish a Sense of Urgency</a:t>
            </a:r>
          </a:p>
          <a:p>
            <a:pPr marL="457200" lvl="0" indent="-381000" rtl="0">
              <a:spcBef>
                <a:spcPts val="0"/>
              </a:spcBef>
              <a:spcAft>
                <a:spcPts val="600"/>
              </a:spcAft>
              <a:buClr>
                <a:srgbClr val="999999"/>
              </a:buClr>
              <a:buSzPct val="100000"/>
              <a:buAutoNum type="arabicPeriod"/>
            </a:pPr>
            <a:r>
              <a:rPr lang="en" sz="2400" dirty="0">
                <a:solidFill>
                  <a:schemeClr val="tx1">
                    <a:lumMod val="75000"/>
                  </a:schemeClr>
                </a:solidFill>
              </a:rPr>
              <a:t>Create a Guiding Coalition</a:t>
            </a:r>
          </a:p>
          <a:p>
            <a:pPr marL="457200" lvl="0" indent="-381000" rtl="0">
              <a:spcBef>
                <a:spcPts val="0"/>
              </a:spcBef>
              <a:spcAft>
                <a:spcPts val="600"/>
              </a:spcAft>
              <a:buClr>
                <a:srgbClr val="999999"/>
              </a:buClr>
              <a:buSzPct val="100000"/>
              <a:buAutoNum type="arabicPeriod"/>
            </a:pPr>
            <a:r>
              <a:rPr lang="en" sz="2400" dirty="0">
                <a:solidFill>
                  <a:schemeClr val="tx1">
                    <a:lumMod val="75000"/>
                  </a:schemeClr>
                </a:solidFill>
              </a:rPr>
              <a:t>Create a vision for change</a:t>
            </a:r>
          </a:p>
          <a:p>
            <a:pPr marL="457200" lvl="0" indent="-381000" rtl="0">
              <a:spcBef>
                <a:spcPts val="0"/>
              </a:spcBef>
              <a:spcAft>
                <a:spcPts val="600"/>
              </a:spcAft>
              <a:buClr>
                <a:srgbClr val="999999"/>
              </a:buClr>
              <a:buSzPct val="100000"/>
              <a:buAutoNum type="arabicPeriod"/>
            </a:pPr>
            <a:r>
              <a:rPr lang="en" sz="2400" dirty="0">
                <a:solidFill>
                  <a:schemeClr val="tx1">
                    <a:lumMod val="75000"/>
                  </a:schemeClr>
                </a:solidFill>
              </a:rPr>
              <a:t>Communicate the vision to gain buy-in</a:t>
            </a:r>
          </a:p>
          <a:p>
            <a:pPr marL="457200" lvl="0" indent="-381000" rtl="0">
              <a:spcBef>
                <a:spcPts val="0"/>
              </a:spcBef>
              <a:spcAft>
                <a:spcPts val="600"/>
              </a:spcAft>
              <a:buClr>
                <a:srgbClr val="999999"/>
              </a:buClr>
              <a:buSzPct val="100000"/>
              <a:buAutoNum type="arabicPeriod"/>
            </a:pPr>
            <a:r>
              <a:rPr lang="en" sz="2400" dirty="0">
                <a:solidFill>
                  <a:schemeClr val="tx1">
                    <a:lumMod val="75000"/>
                  </a:schemeClr>
                </a:solidFill>
              </a:rPr>
              <a:t>Empower broad based change</a:t>
            </a:r>
          </a:p>
          <a:p>
            <a:pPr marL="457200" lvl="0" indent="-381000" rtl="0">
              <a:spcBef>
                <a:spcPts val="0"/>
              </a:spcBef>
              <a:spcAft>
                <a:spcPts val="600"/>
              </a:spcAft>
              <a:buClr>
                <a:srgbClr val="999999"/>
              </a:buClr>
              <a:buSzPct val="100000"/>
              <a:buAutoNum type="arabicPeriod"/>
            </a:pPr>
            <a:r>
              <a:rPr lang="en" sz="2400" dirty="0">
                <a:solidFill>
                  <a:schemeClr val="tx1">
                    <a:lumMod val="75000"/>
                  </a:schemeClr>
                </a:solidFill>
              </a:rPr>
              <a:t>Generate short-term wins</a:t>
            </a:r>
          </a:p>
          <a:p>
            <a:pPr marL="457200" lvl="0" indent="-381000" rtl="0">
              <a:spcBef>
                <a:spcPts val="0"/>
              </a:spcBef>
              <a:spcAft>
                <a:spcPts val="600"/>
              </a:spcAft>
              <a:buClr>
                <a:srgbClr val="999999"/>
              </a:buClr>
              <a:buSzPct val="100000"/>
              <a:buAutoNum type="arabicPeriod"/>
            </a:pPr>
            <a:r>
              <a:rPr lang="en" sz="2400" dirty="0">
                <a:solidFill>
                  <a:schemeClr val="tx1">
                    <a:lumMod val="75000"/>
                  </a:schemeClr>
                </a:solidFill>
              </a:rPr>
              <a:t>Never let up</a:t>
            </a:r>
          </a:p>
          <a:p>
            <a:pPr marL="457200" lvl="0" indent="-381000" rtl="0">
              <a:spcBef>
                <a:spcPts val="0"/>
              </a:spcBef>
              <a:spcAft>
                <a:spcPts val="600"/>
              </a:spcAft>
              <a:buClr>
                <a:srgbClr val="999999"/>
              </a:buClr>
              <a:buSzPct val="100000"/>
              <a:buAutoNum type="arabicPeriod"/>
            </a:pPr>
            <a:r>
              <a:rPr lang="en" sz="2400" dirty="0">
                <a:solidFill>
                  <a:schemeClr val="tx1">
                    <a:lumMod val="75000"/>
                  </a:schemeClr>
                </a:solidFill>
              </a:rPr>
              <a:t>Incorporate changes into the culture </a:t>
            </a:r>
          </a:p>
        </p:txBody>
      </p:sp>
      <p:cxnSp>
        <p:nvCxnSpPr>
          <p:cNvPr id="52" name="Shape 52"/>
          <p:cNvCxnSpPr/>
          <p:nvPr/>
        </p:nvCxnSpPr>
        <p:spPr>
          <a:xfrm>
            <a:off x="958750" y="1474470"/>
            <a:ext cx="4218600" cy="0"/>
          </a:xfrm>
          <a:prstGeom prst="straightConnector1">
            <a:avLst/>
          </a:prstGeom>
          <a:noFill/>
          <a:ln w="76200" cap="flat" cmpd="sng">
            <a:solidFill>
              <a:srgbClr val="FF0000"/>
            </a:solidFill>
            <a:prstDash val="solid"/>
            <a:round/>
            <a:headEnd type="none" w="lg" len="lg"/>
            <a:tailEnd type="none" w="lg" len="lg"/>
          </a:ln>
        </p:spPr>
      </p:cxnSp>
      <p:cxnSp>
        <p:nvCxnSpPr>
          <p:cNvPr id="55" name="Shape 55"/>
          <p:cNvCxnSpPr/>
          <p:nvPr/>
        </p:nvCxnSpPr>
        <p:spPr>
          <a:xfrm rot="5400000">
            <a:off x="66526" y="2518875"/>
            <a:ext cx="1073700" cy="141900"/>
          </a:xfrm>
          <a:prstGeom prst="curvedConnector4">
            <a:avLst>
              <a:gd name="adj1" fmla="val 9"/>
              <a:gd name="adj2" fmla="val 267812"/>
            </a:avLst>
          </a:prstGeom>
          <a:noFill/>
          <a:ln w="57150" cap="flat" cmpd="sng">
            <a:solidFill>
              <a:srgbClr val="FF0000"/>
            </a:solidFill>
            <a:prstDash val="solid"/>
            <a:round/>
            <a:headEnd type="none" w="lg" len="lg"/>
            <a:tailEnd type="triangle" w="lg" len="lg"/>
          </a:ln>
        </p:spPr>
      </p:cxnSp>
      <p:sp>
        <p:nvSpPr>
          <p:cNvPr id="56" name="Shape 56"/>
          <p:cNvSpPr txBox="1"/>
          <p:nvPr/>
        </p:nvSpPr>
        <p:spPr>
          <a:xfrm>
            <a:off x="4876800" y="1273576"/>
            <a:ext cx="4114800" cy="779400"/>
          </a:xfrm>
          <a:prstGeom prst="rect">
            <a:avLst/>
          </a:prstGeom>
          <a:solidFill>
            <a:schemeClr val="tx1"/>
          </a:solidFill>
          <a:ln w="25400">
            <a:solidFill>
              <a:srgbClr val="FF0000"/>
            </a:solidFill>
          </a:ln>
        </p:spPr>
        <p:txBody>
          <a:bodyPr lIns="91425" tIns="91425" rIns="91425" bIns="91425" anchor="ctr" anchorCtr="0">
            <a:noAutofit/>
          </a:bodyPr>
          <a:lstStyle/>
          <a:p>
            <a:pPr algn="ctr">
              <a:spcBef>
                <a:spcPts val="0"/>
              </a:spcBef>
              <a:buNone/>
            </a:pPr>
            <a:r>
              <a:rPr lang="en" sz="3000" dirty="0">
                <a:solidFill>
                  <a:schemeClr val="bg1"/>
                </a:solidFill>
                <a:effectLst>
                  <a:outerShdw blurRad="38100" dist="38100" dir="2700000" algn="tl">
                    <a:srgbClr val="000000">
                      <a:alpha val="43137"/>
                    </a:srgbClr>
                  </a:outerShdw>
                </a:effectLst>
              </a:rPr>
              <a:t>Want to Change</a:t>
            </a:r>
          </a:p>
        </p:txBody>
      </p:sp>
      <p:sp>
        <p:nvSpPr>
          <p:cNvPr id="54" name="Shape 54"/>
          <p:cNvSpPr txBox="1"/>
          <p:nvPr/>
        </p:nvSpPr>
        <p:spPr>
          <a:xfrm>
            <a:off x="4876800" y="2143452"/>
            <a:ext cx="4114800" cy="805200"/>
          </a:xfrm>
          <a:prstGeom prst="rect">
            <a:avLst/>
          </a:prstGeom>
          <a:solidFill>
            <a:schemeClr val="tx1"/>
          </a:solidFill>
          <a:ln w="25400">
            <a:solidFill>
              <a:srgbClr val="FF0000"/>
            </a:solidFill>
          </a:ln>
        </p:spPr>
        <p:txBody>
          <a:bodyPr lIns="91425" tIns="91425" rIns="91425" bIns="91425" anchor="ctr" anchorCtr="0">
            <a:noAutofit/>
          </a:bodyPr>
          <a:lstStyle>
            <a:defPPr marR="0" algn="l" rtl="0">
              <a:lnSpc>
                <a:spcPct val="100000"/>
              </a:lnSpc>
              <a:spcBef>
                <a:spcPts val="0"/>
              </a:spcBef>
              <a:spcAft>
                <a:spcPts val="0"/>
              </a:spcAft>
            </a:defPPr>
            <a:lvl1pPr algn="ctr">
              <a:defRPr sz="3000">
                <a:solidFill>
                  <a:schemeClr val="bg1"/>
                </a:solidFill>
                <a:effectLst>
                  <a:outerShdw blurRad="38100" dist="38100" dir="2700000" algn="tl">
                    <a:srgbClr val="000000">
                      <a:alpha val="43137"/>
                    </a:srgbClr>
                  </a:outerShdw>
                </a:effectLst>
              </a:defRPr>
            </a:lvl1pPr>
          </a:lstStyle>
          <a:p>
            <a:r>
              <a:rPr lang="en"/>
              <a:t>Know What to Change</a:t>
            </a:r>
          </a:p>
        </p:txBody>
      </p:sp>
      <p:sp>
        <p:nvSpPr>
          <p:cNvPr id="58" name="Shape 58"/>
          <p:cNvSpPr/>
          <p:nvPr/>
        </p:nvSpPr>
        <p:spPr>
          <a:xfrm>
            <a:off x="551327" y="3675826"/>
            <a:ext cx="5213099" cy="512099"/>
          </a:xfrm>
          <a:prstGeom prst="ellipse">
            <a:avLst/>
          </a:prstGeom>
          <a:noFill/>
          <a:ln w="571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sp>
        <p:nvSpPr>
          <p:cNvPr id="59" name="Shape 59"/>
          <p:cNvSpPr txBox="1"/>
          <p:nvPr/>
        </p:nvSpPr>
        <p:spPr>
          <a:xfrm>
            <a:off x="1179375" y="4338300"/>
            <a:ext cx="6903000" cy="805200"/>
          </a:xfrm>
          <a:prstGeom prst="rect">
            <a:avLst/>
          </a:prstGeom>
          <a:noFill/>
          <a:ln>
            <a:noFill/>
          </a:ln>
          <a:effectLst>
            <a:outerShdw blurRad="50800" dist="38100" dir="2700000" algn="tl" rotWithShape="0">
              <a:schemeClr val="bg2">
                <a:lumMod val="50000"/>
                <a:alpha val="40000"/>
              </a:schemeClr>
            </a:outerShdw>
          </a:effectLst>
        </p:spPr>
        <p:txBody>
          <a:bodyPr lIns="91425" tIns="91425" rIns="91425" bIns="91425" anchor="t" anchorCtr="0">
            <a:noAutofit/>
          </a:bodyPr>
          <a:lstStyle/>
          <a:p>
            <a:pPr>
              <a:spcBef>
                <a:spcPts val="0"/>
              </a:spcBef>
              <a:buNone/>
            </a:pPr>
            <a:r>
              <a:rPr lang="en" sz="2000" b="1" i="1" dirty="0">
                <a:solidFill>
                  <a:srgbClr val="EE2525"/>
                </a:solidFill>
                <a:effectLst>
                  <a:outerShdw blurRad="38100" dist="38100" dir="2700000" algn="tl">
                    <a:srgbClr val="000000">
                      <a:alpha val="43137"/>
                    </a:srgbClr>
                  </a:outerShdw>
                </a:effectLst>
                <a:latin typeface="MV Boli" panose="02000500030200090000" pitchFamily="2" charset="0"/>
                <a:cs typeface="MV Boli" panose="02000500030200090000" pitchFamily="2" charset="0"/>
              </a:rPr>
              <a:t>Awesome side effect of letting teams fix themselves</a:t>
            </a:r>
          </a:p>
        </p:txBody>
      </p:sp>
      <p:sp>
        <p:nvSpPr>
          <p:cNvPr id="60" name="Shape 60"/>
          <p:cNvSpPr/>
          <p:nvPr/>
        </p:nvSpPr>
        <p:spPr>
          <a:xfrm>
            <a:off x="807002" y="2726025"/>
            <a:ext cx="3764999" cy="879900"/>
          </a:xfrm>
          <a:prstGeom prst="ellipse">
            <a:avLst/>
          </a:prstGeom>
          <a:noFill/>
          <a:ln w="571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cxnSp>
        <p:nvCxnSpPr>
          <p:cNvPr id="61" name="Shape 61"/>
          <p:cNvCxnSpPr>
            <a:stCxn id="60" idx="6"/>
          </p:cNvCxnSpPr>
          <p:nvPr/>
        </p:nvCxnSpPr>
        <p:spPr>
          <a:xfrm>
            <a:off x="4572001" y="3165976"/>
            <a:ext cx="320725" cy="39300"/>
          </a:xfrm>
          <a:prstGeom prst="straightConnector1">
            <a:avLst/>
          </a:prstGeom>
          <a:noFill/>
          <a:ln w="57150" cap="flat" cmpd="sng">
            <a:solidFill>
              <a:srgbClr val="FF0000"/>
            </a:solidFill>
            <a:prstDash val="solid"/>
            <a:round/>
            <a:headEnd type="none" w="lg" len="lg"/>
            <a:tailEnd type="triangle" w="lg" len="lg"/>
          </a:ln>
        </p:spPr>
      </p:cxnSp>
      <p:cxnSp>
        <p:nvCxnSpPr>
          <p:cNvPr id="53" name="Shape 53"/>
          <p:cNvCxnSpPr/>
          <p:nvPr/>
        </p:nvCxnSpPr>
        <p:spPr>
          <a:xfrm>
            <a:off x="871749" y="2151691"/>
            <a:ext cx="4020976" cy="282900"/>
          </a:xfrm>
          <a:prstGeom prst="curvedConnector3">
            <a:avLst>
              <a:gd name="adj1" fmla="val 50000"/>
            </a:avLst>
          </a:prstGeom>
          <a:noFill/>
          <a:ln w="57150" cap="flat" cmpd="sng">
            <a:solidFill>
              <a:srgbClr val="FF0000"/>
            </a:solidFill>
            <a:prstDash val="solid"/>
            <a:round/>
            <a:headEnd type="none" w="lg" len="lg"/>
            <a:tailEnd type="triangle" w="lg" len="lg"/>
          </a:ln>
        </p:spPr>
      </p:cxnSp>
      <p:cxnSp>
        <p:nvCxnSpPr>
          <p:cNvPr id="18" name="Shape 61"/>
          <p:cNvCxnSpPr/>
          <p:nvPr/>
        </p:nvCxnSpPr>
        <p:spPr>
          <a:xfrm flipH="1" flipV="1">
            <a:off x="1120500" y="4080511"/>
            <a:ext cx="174900" cy="411479"/>
          </a:xfrm>
          <a:prstGeom prst="straightConnector1">
            <a:avLst/>
          </a:prstGeom>
          <a:noFill/>
          <a:ln w="57150" cap="flat" cmpd="sng">
            <a:solidFill>
              <a:srgbClr val="FF0000"/>
            </a:solidFill>
            <a:prstDash val="solid"/>
            <a:round/>
            <a:headEnd type="none" w="lg" len="lg"/>
            <a:tailEnd type="triangle" w="lg" len="lg"/>
          </a:ln>
        </p:spPr>
      </p:cxnSp>
      <p:sp>
        <p:nvSpPr>
          <p:cNvPr id="57" name="Shape 57"/>
          <p:cNvSpPr txBox="1"/>
          <p:nvPr/>
        </p:nvSpPr>
        <p:spPr>
          <a:xfrm>
            <a:off x="4876800" y="3051811"/>
            <a:ext cx="4114800" cy="805200"/>
          </a:xfrm>
          <a:prstGeom prst="rect">
            <a:avLst/>
          </a:prstGeom>
          <a:solidFill>
            <a:schemeClr val="tx1"/>
          </a:solidFill>
          <a:ln w="25400">
            <a:solidFill>
              <a:srgbClr val="FF0000"/>
            </a:solidFill>
          </a:ln>
        </p:spPr>
        <p:txBody>
          <a:bodyPr lIns="91425" tIns="91425" rIns="91425" bIns="91425" anchor="ctr" anchorCtr="0">
            <a:noAutofit/>
          </a:bodyPr>
          <a:lstStyle>
            <a:defPPr marR="0" algn="l" rtl="0">
              <a:lnSpc>
                <a:spcPct val="100000"/>
              </a:lnSpc>
              <a:spcBef>
                <a:spcPts val="0"/>
              </a:spcBef>
              <a:spcAft>
                <a:spcPts val="0"/>
              </a:spcAft>
              <a:defRPr/>
            </a:defPPr>
            <a:lvl1pPr algn="ctr">
              <a:defRPr sz="3000">
                <a:solidFill>
                  <a:schemeClr val="bg1"/>
                </a:solidFill>
                <a:effectLst>
                  <a:outerShdw blurRad="38100" dist="38100" dir="2700000" algn="tl">
                    <a:srgbClr val="000000">
                      <a:alpha val="43137"/>
                    </a:srgbClr>
                  </a:outerShdw>
                </a:effectLst>
              </a:defRPr>
            </a:lvl1pPr>
          </a:lstStyle>
          <a:p>
            <a:r>
              <a:rPr lang="en" dirty="0"/>
              <a:t>Make the Change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41C59"/>
        </a:solidFill>
        <a:effectLst/>
      </p:bgPr>
    </p:bg>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457200" y="1200150"/>
            <a:ext cx="8229600" cy="1851660"/>
          </a:xfrm>
          <a:prstGeom prst="rect">
            <a:avLst/>
          </a:prstGeom>
        </p:spPr>
        <p:txBody>
          <a:bodyPr lIns="91425" tIns="91425" rIns="91425" bIns="91425" anchor="t" anchorCtr="0">
            <a:noAutofit/>
          </a:bodyPr>
          <a:lstStyle/>
          <a:p>
            <a:pPr>
              <a:spcBef>
                <a:spcPts val="0"/>
              </a:spcBef>
              <a:buNone/>
            </a:pPr>
            <a:r>
              <a:rPr lang="en" sz="5000" dirty="0">
                <a:effectLst>
                  <a:outerShdw blurRad="38100" dist="38100" dir="2700000" algn="tl">
                    <a:srgbClr val="000000">
                      <a:alpha val="43137"/>
                    </a:srgbClr>
                  </a:outerShdw>
                </a:effectLst>
                <a:latin typeface="Roboto"/>
                <a:ea typeface="Roboto"/>
                <a:cs typeface="Roboto"/>
                <a:sym typeface="Roboto"/>
              </a:rPr>
              <a:t>Step 1: </a:t>
            </a:r>
            <a:endParaRPr lang="en" sz="5000" dirty="0" smtClean="0">
              <a:effectLst>
                <a:outerShdw blurRad="38100" dist="38100" dir="2700000" algn="tl">
                  <a:srgbClr val="000000">
                    <a:alpha val="43137"/>
                  </a:srgbClr>
                </a:outerShdw>
              </a:effectLst>
              <a:latin typeface="Roboto"/>
              <a:ea typeface="Roboto"/>
              <a:cs typeface="Roboto"/>
              <a:sym typeface="Roboto"/>
            </a:endParaRPr>
          </a:p>
          <a:p>
            <a:pPr>
              <a:spcBef>
                <a:spcPts val="0"/>
              </a:spcBef>
              <a:buNone/>
            </a:pPr>
            <a:r>
              <a:rPr lang="en" sz="5000" dirty="0" smtClean="0">
                <a:effectLst>
                  <a:outerShdw blurRad="38100" dist="38100" dir="2700000" algn="tl">
                    <a:srgbClr val="000000">
                      <a:alpha val="43137"/>
                    </a:srgbClr>
                  </a:outerShdw>
                </a:effectLst>
                <a:latin typeface="Roboto"/>
                <a:ea typeface="Roboto"/>
                <a:cs typeface="Roboto"/>
                <a:sym typeface="Roboto"/>
              </a:rPr>
              <a:t>Want </a:t>
            </a:r>
            <a:r>
              <a:rPr lang="en" sz="5000" dirty="0">
                <a:effectLst>
                  <a:outerShdw blurRad="38100" dist="38100" dir="2700000" algn="tl">
                    <a:srgbClr val="000000">
                      <a:alpha val="43137"/>
                    </a:srgbClr>
                  </a:outerShdw>
                </a:effectLst>
                <a:latin typeface="Roboto"/>
                <a:ea typeface="Roboto"/>
                <a:cs typeface="Roboto"/>
                <a:sym typeface="Roboto"/>
              </a:rPr>
              <a:t>to change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Shape 76"/>
        <p:cNvGrpSpPr/>
        <p:nvPr/>
      </p:nvGrpSpPr>
      <p:grpSpPr>
        <a:xfrm>
          <a:off x="0" y="0"/>
          <a:ext cx="0" cy="0"/>
          <a:chOff x="0" y="0"/>
          <a:chExt cx="0" cy="0"/>
        </a:xfrm>
      </p:grpSpPr>
      <p:sp>
        <p:nvSpPr>
          <p:cNvPr id="77" name="Shape 77"/>
          <p:cNvSpPr txBox="1">
            <a:spLocks noGrp="1"/>
          </p:cNvSpPr>
          <p:nvPr>
            <p:ph type="body" idx="1"/>
          </p:nvPr>
        </p:nvSpPr>
        <p:spPr>
          <a:xfrm>
            <a:off x="457200" y="1200150"/>
            <a:ext cx="8229600" cy="822960"/>
          </a:xfrm>
          <a:prstGeom prst="rect">
            <a:avLst/>
          </a:prstGeom>
        </p:spPr>
        <p:txBody>
          <a:bodyPr lIns="91425" tIns="91425" rIns="91425" bIns="91425" anchor="t" anchorCtr="0">
            <a:noAutofit/>
          </a:bodyPr>
          <a:lstStyle/>
          <a:p>
            <a:pPr lvl="0" rtl="0">
              <a:spcBef>
                <a:spcPts val="0"/>
              </a:spcBef>
              <a:buNone/>
            </a:pPr>
            <a:r>
              <a:rPr lang="en" sz="5000" dirty="0">
                <a:effectLst>
                  <a:outerShdw blurRad="38100" dist="38100" dir="2700000" algn="tl">
                    <a:srgbClr val="000000">
                      <a:alpha val="43137"/>
                    </a:srgbClr>
                  </a:outerShdw>
                </a:effectLst>
                <a:latin typeface="Roboto"/>
                <a:ea typeface="Roboto"/>
                <a:cs typeface="Roboto"/>
                <a:sym typeface="Roboto"/>
              </a:rPr>
              <a:t>Have a </a:t>
            </a:r>
            <a:r>
              <a:rPr lang="en" sz="5000" dirty="0" smtClean="0">
                <a:effectLst>
                  <a:outerShdw blurRad="38100" dist="38100" dir="2700000" algn="tl">
                    <a:srgbClr val="000000">
                      <a:alpha val="43137"/>
                    </a:srgbClr>
                  </a:outerShdw>
                </a:effectLst>
                <a:latin typeface="Roboto"/>
                <a:ea typeface="Roboto"/>
                <a:cs typeface="Roboto"/>
                <a:sym typeface="Roboto"/>
              </a:rPr>
              <a:t>Crisis</a:t>
            </a:r>
            <a:endParaRPr lang="en" sz="5000" dirty="0">
              <a:effectLst>
                <a:outerShdw blurRad="38100" dist="38100" dir="2700000" algn="tl">
                  <a:srgbClr val="000000">
                    <a:alpha val="43137"/>
                  </a:srgbClr>
                </a:outerShdw>
              </a:effectLs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457200" y="1200150"/>
            <a:ext cx="8229600" cy="891540"/>
          </a:xfrm>
          <a:prstGeom prst="rect">
            <a:avLst/>
          </a:prstGeom>
        </p:spPr>
        <p:txBody>
          <a:bodyPr lIns="91425" tIns="91425" rIns="91425" bIns="91425" anchor="t" anchorCtr="0">
            <a:noAutofit/>
          </a:bodyPr>
          <a:lstStyle/>
          <a:p>
            <a:pPr lvl="0" rtl="0">
              <a:spcBef>
                <a:spcPts val="0"/>
              </a:spcBef>
              <a:buNone/>
            </a:pPr>
            <a:r>
              <a:rPr lang="en" sz="5000" dirty="0">
                <a:effectLst>
                  <a:outerShdw blurRad="38100" dist="38100" dir="2700000" algn="tl">
                    <a:srgbClr val="000000">
                      <a:alpha val="43137"/>
                    </a:srgbClr>
                  </a:outerShdw>
                </a:effectLst>
                <a:latin typeface="Roboto"/>
                <a:ea typeface="Roboto"/>
                <a:cs typeface="Roboto"/>
                <a:sym typeface="Roboto"/>
              </a:rPr>
              <a:t>Make a </a:t>
            </a:r>
            <a:r>
              <a:rPr lang="en" sz="5000" dirty="0" smtClean="0">
                <a:effectLst>
                  <a:outerShdw blurRad="38100" dist="38100" dir="2700000" algn="tl">
                    <a:srgbClr val="000000">
                      <a:alpha val="43137"/>
                    </a:srgbClr>
                  </a:outerShdw>
                </a:effectLst>
                <a:latin typeface="Roboto"/>
                <a:ea typeface="Roboto"/>
                <a:cs typeface="Roboto"/>
                <a:sym typeface="Roboto"/>
              </a:rPr>
              <a:t>Crisis</a:t>
            </a:r>
            <a:endParaRPr lang="en" sz="5000" dirty="0">
              <a:effectLst>
                <a:outerShdw blurRad="38100" dist="38100" dir="2700000" algn="tl">
                  <a:srgbClr val="000000">
                    <a:alpha val="43137"/>
                  </a:srgbClr>
                </a:outerShdw>
              </a:effectLs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dirty="0"/>
              <a:t>Deployments over time</a:t>
            </a:r>
          </a:p>
        </p:txBody>
      </p:sp>
      <p:pic>
        <p:nvPicPr>
          <p:cNvPr id="93" name="Shape 93"/>
          <p:cNvPicPr preferRelativeResize="0"/>
          <p:nvPr/>
        </p:nvPicPr>
        <p:blipFill>
          <a:blip r:embed="rId3">
            <a:alphaModFix/>
          </a:blip>
          <a:stretch>
            <a:fillRect/>
          </a:stretch>
        </p:blipFill>
        <p:spPr>
          <a:xfrm>
            <a:off x="1915789" y="984850"/>
            <a:ext cx="5312425" cy="3759775"/>
          </a:xfrm>
          <a:prstGeom prst="rect">
            <a:avLst/>
          </a:prstGeom>
          <a:noFill/>
          <a:ln>
            <a:noFill/>
          </a:ln>
        </p:spPr>
      </p:pic>
      <p:sp>
        <p:nvSpPr>
          <p:cNvPr id="2" name="Rounded Rectangle 1"/>
          <p:cNvSpPr/>
          <p:nvPr/>
        </p:nvSpPr>
        <p:spPr bwMode="auto">
          <a:xfrm rot="20084665">
            <a:off x="266289" y="1837222"/>
            <a:ext cx="2585648" cy="100183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94" name="Shape 94"/>
          <p:cNvSpPr txBox="1"/>
          <p:nvPr/>
        </p:nvSpPr>
        <p:spPr>
          <a:xfrm rot="20067179">
            <a:off x="346847" y="1853111"/>
            <a:ext cx="2480708" cy="805156"/>
          </a:xfrm>
          <a:prstGeom prst="rect">
            <a:avLst/>
          </a:prstGeom>
          <a:noFill/>
          <a:ln>
            <a:noFill/>
          </a:ln>
        </p:spPr>
        <p:txBody>
          <a:bodyPr lIns="91425" tIns="91425" rIns="91425" bIns="91425" anchor="t" anchorCtr="0">
            <a:noAutofit/>
          </a:bodyPr>
          <a:lstStyle/>
          <a:p>
            <a:pPr>
              <a:spcBef>
                <a:spcPts val="0"/>
              </a:spcBef>
              <a:buNone/>
            </a:pPr>
            <a:r>
              <a:rPr lang="en" sz="2400" dirty="0">
                <a:solidFill>
                  <a:schemeClr val="tx1"/>
                </a:solidFill>
              </a:rPr>
              <a:t>Awesome to be a developer!</a:t>
            </a:r>
          </a:p>
        </p:txBody>
      </p:sp>
      <p:sp>
        <p:nvSpPr>
          <p:cNvPr id="7" name="Rounded Rectangle 6"/>
          <p:cNvSpPr/>
          <p:nvPr/>
        </p:nvSpPr>
        <p:spPr bwMode="auto">
          <a:xfrm rot="1191671">
            <a:off x="6306817" y="1496352"/>
            <a:ext cx="2585648" cy="116586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95" name="Shape 95"/>
          <p:cNvSpPr txBox="1"/>
          <p:nvPr/>
        </p:nvSpPr>
        <p:spPr>
          <a:xfrm rot="1237277">
            <a:off x="6509144" y="1467493"/>
            <a:ext cx="2480609" cy="805041"/>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tx1"/>
                </a:solidFill>
              </a:rPr>
              <a:t>Sucks to be the Operations Team!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mplate 3">
  <a:themeElements>
    <a:clrScheme name="CSC Colors">
      <a:dk1>
        <a:srgbClr val="121212"/>
      </a:dk1>
      <a:lt1>
        <a:sysClr val="window" lastClr="FFFFFF"/>
      </a:lt1>
      <a:dk2>
        <a:srgbClr val="005172"/>
      </a:dk2>
      <a:lt2>
        <a:srgbClr val="D2C295"/>
      </a:lt2>
      <a:accent1>
        <a:srgbClr val="005172"/>
      </a:accent1>
      <a:accent2>
        <a:srgbClr val="F2AF00"/>
      </a:accent2>
      <a:accent3>
        <a:srgbClr val="850057"/>
      </a:accent3>
      <a:accent4>
        <a:srgbClr val="557630"/>
      </a:accent4>
      <a:accent5>
        <a:srgbClr val="5C3115"/>
      </a:accent5>
      <a:accent6>
        <a:srgbClr val="EE2525"/>
      </a:accent6>
      <a:hlink>
        <a:srgbClr val="005172"/>
      </a:hlink>
      <a:folHlink>
        <a:srgbClr val="850057"/>
      </a:folHlink>
    </a:clrScheme>
    <a:fontScheme name="CS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MS PGothic" pitchFamily="34" charset="-128"/>
          </a:defRPr>
        </a:defPPr>
      </a:lstStyle>
    </a:lnDef>
  </a:objectDefaults>
  <a:extraClrSchemeLst>
    <a:extraClrScheme>
      <a:clrScheme name="SLC08_Final 1">
        <a:dk1>
          <a:srgbClr val="000000"/>
        </a:dk1>
        <a:lt1>
          <a:srgbClr val="FFFFFF"/>
        </a:lt1>
        <a:dk2>
          <a:srgbClr val="CF001E"/>
        </a:dk2>
        <a:lt2>
          <a:srgbClr val="808080"/>
        </a:lt2>
        <a:accent1>
          <a:srgbClr val="2C7C58"/>
        </a:accent1>
        <a:accent2>
          <a:srgbClr val="1B51FF"/>
        </a:accent2>
        <a:accent3>
          <a:srgbClr val="FFFFFF"/>
        </a:accent3>
        <a:accent4>
          <a:srgbClr val="000000"/>
        </a:accent4>
        <a:accent5>
          <a:srgbClr val="ACBFB4"/>
        </a:accent5>
        <a:accent6>
          <a:srgbClr val="1749E7"/>
        </a:accent6>
        <a:hlink>
          <a:srgbClr val="660066"/>
        </a:hlink>
        <a:folHlink>
          <a:srgbClr val="FF8600"/>
        </a:folHlink>
      </a:clrScheme>
      <a:clrMap bg1="lt1" tx1="dk1" bg2="lt2" tx2="dk2" accent1="accent1" accent2="accent2" accent3="accent3" accent4="accent4" accent5="accent5" accent6="accent6" hlink="hlink" folHlink="folHlink"/>
    </a:extraClrScheme>
    <a:extraClrScheme>
      <a:clrScheme name="SLC08_Final 2">
        <a:dk1>
          <a:srgbClr val="000000"/>
        </a:dk1>
        <a:lt1>
          <a:srgbClr val="FFFFFF"/>
        </a:lt1>
        <a:dk2>
          <a:srgbClr val="EA2839"/>
        </a:dk2>
        <a:lt2>
          <a:srgbClr val="F2AF00"/>
        </a:lt2>
        <a:accent1>
          <a:srgbClr val="B6BF00"/>
        </a:accent1>
        <a:accent2>
          <a:srgbClr val="557630"/>
        </a:accent2>
        <a:accent3>
          <a:srgbClr val="FFFFFF"/>
        </a:accent3>
        <a:accent4>
          <a:srgbClr val="000000"/>
        </a:accent4>
        <a:accent5>
          <a:srgbClr val="D7DCAA"/>
        </a:accent5>
        <a:accent6>
          <a:srgbClr val="4C6A2A"/>
        </a:accent6>
        <a:hlink>
          <a:srgbClr val="6AADE4"/>
        </a:hlink>
        <a:folHlink>
          <a:srgbClr val="005172"/>
        </a:folHlink>
      </a:clrScheme>
      <a:clrMap bg1="lt1" tx1="dk1" bg2="lt2" tx2="dk2" accent1="accent1" accent2="accent2" accent3="accent3" accent4="accent4" accent5="accent5" accent6="accent6" hlink="hlink" folHlink="folHlink"/>
    </a:extraClrScheme>
    <a:extraClrScheme>
      <a:clrScheme name="SLC08_Final 3">
        <a:dk1>
          <a:srgbClr val="000000"/>
        </a:dk1>
        <a:lt1>
          <a:srgbClr val="FFFFFF"/>
        </a:lt1>
        <a:dk2>
          <a:srgbClr val="EE2525"/>
        </a:dk2>
        <a:lt2>
          <a:srgbClr val="969696"/>
        </a:lt2>
        <a:accent1>
          <a:srgbClr val="6AADE4"/>
        </a:accent1>
        <a:accent2>
          <a:srgbClr val="124570"/>
        </a:accent2>
        <a:accent3>
          <a:srgbClr val="FFFFFF"/>
        </a:accent3>
        <a:accent4>
          <a:srgbClr val="000000"/>
        </a:accent4>
        <a:accent5>
          <a:srgbClr val="B9D3EF"/>
        </a:accent5>
        <a:accent6>
          <a:srgbClr val="0F3E65"/>
        </a:accent6>
        <a:hlink>
          <a:srgbClr val="B6BF00"/>
        </a:hlink>
        <a:folHlink>
          <a:srgbClr val="850057"/>
        </a:folHlink>
      </a:clrScheme>
      <a:clrMap bg1="lt1" tx1="dk1" bg2="lt2" tx2="dk2" accent1="accent1" accent2="accent2" accent3="accent3" accent4="accent4" accent5="accent5" accent6="accent6" hlink="hlink" folHlink="folHlink"/>
    </a:extraClrScheme>
    <a:extraClrScheme>
      <a:clrScheme name="SLC08_Final 4">
        <a:dk1>
          <a:srgbClr val="000000"/>
        </a:dk1>
        <a:lt1>
          <a:srgbClr val="FFFFFF"/>
        </a:lt1>
        <a:dk2>
          <a:srgbClr val="EE2525"/>
        </a:dk2>
        <a:lt2>
          <a:srgbClr val="969696"/>
        </a:lt2>
        <a:accent1>
          <a:srgbClr val="124570"/>
        </a:accent1>
        <a:accent2>
          <a:srgbClr val="6AADE4"/>
        </a:accent2>
        <a:accent3>
          <a:srgbClr val="FFFFFF"/>
        </a:accent3>
        <a:accent4>
          <a:srgbClr val="000000"/>
        </a:accent4>
        <a:accent5>
          <a:srgbClr val="AAB0BB"/>
        </a:accent5>
        <a:accent6>
          <a:srgbClr val="5F9CCF"/>
        </a:accent6>
        <a:hlink>
          <a:srgbClr val="850057"/>
        </a:hlink>
        <a:folHlink>
          <a:srgbClr val="B6BF00"/>
        </a:folHlink>
      </a:clrScheme>
      <a:clrMap bg1="lt1" tx1="dk1" bg2="lt2" tx2="dk2" accent1="accent1" accent2="accent2" accent3="accent3" accent4="accent4" accent5="accent5" accent6="accent6" hlink="hlink" folHlink="folHlink"/>
    </a:extraClrScheme>
    <a:extraClrScheme>
      <a:clrScheme name="SLC08_Final 5">
        <a:dk1>
          <a:srgbClr val="000000"/>
        </a:dk1>
        <a:lt1>
          <a:srgbClr val="FFFFFF"/>
        </a:lt1>
        <a:dk2>
          <a:srgbClr val="EE2525"/>
        </a:dk2>
        <a:lt2>
          <a:srgbClr val="969696"/>
        </a:lt2>
        <a:accent1>
          <a:srgbClr val="6AADE4"/>
        </a:accent1>
        <a:accent2>
          <a:srgbClr val="850057"/>
        </a:accent2>
        <a:accent3>
          <a:srgbClr val="FFFFFF"/>
        </a:accent3>
        <a:accent4>
          <a:srgbClr val="000000"/>
        </a:accent4>
        <a:accent5>
          <a:srgbClr val="B9D3EF"/>
        </a:accent5>
        <a:accent6>
          <a:srgbClr val="78004E"/>
        </a:accent6>
        <a:hlink>
          <a:srgbClr val="B6BF00"/>
        </a:hlink>
        <a:folHlink>
          <a:srgbClr val="124570"/>
        </a:folHlink>
      </a:clrScheme>
      <a:clrMap bg1="lt1" tx1="dk1" bg2="lt2" tx2="dk2" accent1="accent1" accent2="accent2" accent3="accent3" accent4="accent4" accent5="accent5" accent6="accent6" hlink="hlink" folHlink="folHlink"/>
    </a:extraClrScheme>
  </a:extraClrSchemeLst>
  <a:custClrLst>
    <a:custClr name="Deep Midnight">
      <a:srgbClr val="003F60"/>
    </a:custClr>
    <a:custClr name="CSC Midnight">
      <a:srgbClr val="005882"/>
    </a:custClr>
    <a:custClr name="Light Midnight">
      <a:srgbClr val="588BA3"/>
    </a:custClr>
    <a:custClr name="Dark Plum">
      <a:srgbClr val="382658"/>
    </a:custClr>
    <a:custClr name="CSC Plum">
      <a:srgbClr val="850057"/>
    </a:custClr>
    <a:custClr name="Dark Charcoal">
      <a:srgbClr val="636466"/>
    </a:custClr>
    <a:custClr name="CSC Charcoal">
      <a:srgbClr val="939598"/>
    </a:custClr>
    <a:custClr name="Asparagus">
      <a:srgbClr val="88BA41"/>
    </a:custClr>
    <a:custClr name="Sunset">
      <a:srgbClr val="FFCF01"/>
    </a:custClr>
    <a:custClr name="CSC Red">
      <a:srgbClr val="EE2525"/>
    </a:custClr>
  </a:custClrLst>
</a:theme>
</file>

<file path=ppt/theme/theme2.xml><?xml version="1.0" encoding="utf-8"?>
<a:theme xmlns:a="http://schemas.openxmlformats.org/drawingml/2006/main" name="1_Office Theme">
  <a:themeElements>
    <a:clrScheme name="CSC Colors">
      <a:dk1>
        <a:srgbClr val="121212"/>
      </a:dk1>
      <a:lt1>
        <a:sysClr val="window" lastClr="FFFFFF"/>
      </a:lt1>
      <a:dk2>
        <a:srgbClr val="005172"/>
      </a:dk2>
      <a:lt2>
        <a:srgbClr val="D2C295"/>
      </a:lt2>
      <a:accent1>
        <a:srgbClr val="005172"/>
      </a:accent1>
      <a:accent2>
        <a:srgbClr val="F2AF00"/>
      </a:accent2>
      <a:accent3>
        <a:srgbClr val="850057"/>
      </a:accent3>
      <a:accent4>
        <a:srgbClr val="557630"/>
      </a:accent4>
      <a:accent5>
        <a:srgbClr val="5C3115"/>
      </a:accent5>
      <a:accent6>
        <a:srgbClr val="EE2525"/>
      </a:accent6>
      <a:hlink>
        <a:srgbClr val="005172"/>
      </a:hlink>
      <a:folHlink>
        <a:srgbClr val="85005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2115</TotalTime>
  <Words>1725</Words>
  <Application>Microsoft Office PowerPoint</Application>
  <PresentationFormat>On-screen Show (16:9)</PresentationFormat>
  <Paragraphs>197</Paragraphs>
  <Slides>28</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MS PGothic</vt:lpstr>
      <vt:lpstr>Shadows Into Light</vt:lpstr>
      <vt:lpstr>Calibri</vt:lpstr>
      <vt:lpstr>Arial Narrow</vt:lpstr>
      <vt:lpstr>Roboto</vt:lpstr>
      <vt:lpstr>MV Boli</vt:lpstr>
      <vt:lpstr>Template 3</vt:lpstr>
      <vt:lpstr>1_Office Theme</vt:lpstr>
      <vt:lpstr>Three steps to change: Lessons from Bureaucracy</vt:lpstr>
      <vt:lpstr>PowerPoint Presentation</vt:lpstr>
      <vt:lpstr>The Challenge: Fix this program</vt:lpstr>
      <vt:lpstr>John Kotter 8-Steps to change</vt:lpstr>
      <vt:lpstr>Paula’s Three-Step Formula</vt:lpstr>
      <vt:lpstr>PowerPoint Presentation</vt:lpstr>
      <vt:lpstr>PowerPoint Presentation</vt:lpstr>
      <vt:lpstr>PowerPoint Presentation</vt:lpstr>
      <vt:lpstr>Deployments over time</vt:lpstr>
      <vt:lpstr>PowerPoint Presentation</vt:lpstr>
      <vt:lpstr>PowerPoint Presentation</vt:lpstr>
      <vt:lpstr>Ways to make people know what to change</vt:lpstr>
      <vt:lpstr>Visualize the work</vt:lpstr>
      <vt:lpstr>Numbers work too</vt:lpstr>
      <vt:lpstr>Truth… it depends on perspective</vt:lpstr>
      <vt:lpstr>PowerPoint Presentation</vt:lpstr>
      <vt:lpstr>How to Make Change Happen</vt:lpstr>
      <vt:lpstr>Allow the J-Curve to Happen</vt:lpstr>
      <vt:lpstr>Where you will spend your time…</vt:lpstr>
      <vt:lpstr>Change Improvement Board</vt:lpstr>
      <vt:lpstr>Do not confuse the Rebel Alliance with the Imperial Senate!</vt:lpstr>
      <vt:lpstr>Improvements to waste can be dramatic!</vt:lpstr>
      <vt:lpstr>Catalyst Change Cycle</vt:lpstr>
      <vt:lpstr>5 Take Aways</vt:lpstr>
      <vt:lpstr>What I still don’t know how to do</vt:lpstr>
      <vt:lpstr>PowerPoint Presentation</vt:lpstr>
      <vt:lpstr>Backup</vt:lpstr>
      <vt:lpstr>Numbers work too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steps to change</dc:title>
  <dc:creator>Tomko, George</dc:creator>
  <cp:lastModifiedBy>Polar Beast</cp:lastModifiedBy>
  <cp:revision>43</cp:revision>
  <cp:lastPrinted>2015-10-19T13:51:24Z</cp:lastPrinted>
  <dcterms:modified xsi:type="dcterms:W3CDTF">2015-10-21T16:17:21Z</dcterms:modified>
</cp:coreProperties>
</file>